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2" r:id="rId2"/>
    <p:sldId id="263" r:id="rId3"/>
    <p:sldId id="266" r:id="rId4"/>
    <p:sldId id="267" r:id="rId5"/>
    <p:sldId id="268" r:id="rId6"/>
    <p:sldId id="269" r:id="rId7"/>
    <p:sldId id="270" r:id="rId8"/>
    <p:sldId id="273" r:id="rId9"/>
    <p:sldId id="274" r:id="rId10"/>
    <p:sldId id="275" r:id="rId11"/>
    <p:sldId id="271" r:id="rId12"/>
    <p:sldId id="276" r:id="rId13"/>
    <p:sldId id="278" r:id="rId14"/>
    <p:sldId id="279" r:id="rId15"/>
    <p:sldId id="265" r:id="rId16"/>
    <p:sldId id="281" r:id="rId17"/>
    <p:sldId id="282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源流明體 B" panose="02020700000000000000" pitchFamily="18" charset="-120"/>
      <p:bold r:id="rId26"/>
    </p:embeddedFont>
    <p:embeddedFont>
      <p:font typeface="源流明體 H" panose="02020900000000000000" pitchFamily="18" charset="-120"/>
      <p:bold r:id="rId27"/>
    </p:embeddedFont>
    <p:embeddedFont>
      <p:font typeface="源流明體 SB" panose="02020600000000000000" pitchFamily="18" charset="-120"/>
      <p:bold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n" id="{DAD0BE16-B86F-4EA1-884F-C277FED5315B}">
          <p14:sldIdLst>
            <p14:sldId id="262"/>
            <p14:sldId id="263"/>
            <p14:sldId id="266"/>
            <p14:sldId id="267"/>
            <p14:sldId id="268"/>
          </p14:sldIdLst>
        </p14:section>
        <p14:section name="Yo" id="{87224D44-8FA9-46F2-9CA2-6C55789F2A83}">
          <p14:sldIdLst>
            <p14:sldId id="269"/>
            <p14:sldId id="270"/>
          </p14:sldIdLst>
        </p14:section>
        <p14:section name="Z" id="{26B9CCEB-7503-4440-97EC-9DC09FB44B86}">
          <p14:sldIdLst>
            <p14:sldId id="273"/>
            <p14:sldId id="274"/>
            <p14:sldId id="275"/>
          </p14:sldIdLst>
        </p14:section>
        <p14:section name="N" id="{F4584DF9-B919-4C55-A176-2281BCF41D67}">
          <p14:sldIdLst>
            <p14:sldId id="271"/>
            <p14:sldId id="276"/>
            <p14:sldId id="278"/>
            <p14:sldId id="279"/>
            <p14:sldId id="265"/>
          </p14:sldIdLst>
        </p14:section>
        <p14:section name="註解" id="{E6EFF088-1039-4B72-B42C-E6C4AB7D873C}">
          <p14:sldIdLst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EBF1"/>
    <a:srgbClr val="DEFBD6"/>
    <a:srgbClr val="FCE4E9"/>
    <a:srgbClr val="54C3B0"/>
    <a:srgbClr val="FF6161"/>
    <a:srgbClr val="AC1435"/>
    <a:srgbClr val="F28EA3"/>
    <a:srgbClr val="FAD9E0"/>
    <a:srgbClr val="379F8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7" autoAdjust="0"/>
    <p:restoredTop sz="95153" autoAdjust="0"/>
  </p:normalViewPr>
  <p:slideViewPr>
    <p:cSldViewPr snapToGrid="0">
      <p:cViewPr varScale="1">
        <p:scale>
          <a:sx n="84" d="100"/>
          <a:sy n="84" d="100"/>
        </p:scale>
        <p:origin x="100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A0C8E-11C8-4328-AA20-0D71D9A3ACD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A5DB6-CF1B-4319-A0BE-D216505D2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55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777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25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692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27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03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91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99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30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121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17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676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A5DB6-CF1B-4319-A0BE-D216505D256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74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53FAA-D0D4-4F22-A73C-D9CBF21CB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CFF7D71-85ED-40A8-B361-1341D0ED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1436F5-57DF-48FA-8927-E89148EC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DBDCEB-E3F1-4625-9F3D-B7EFCC69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5CAF7D-BC5B-4472-BA50-2B10B1C7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42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60F72-E4CD-4378-BB9E-C02A867A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00E275-0B58-4B28-982B-BF0F1A949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CC2257-BC0D-4457-8E5D-0142B89B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6E86FB-685D-428F-972D-1917D6C2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D6FF05-1006-4DE4-9E84-014BF256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0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777A83C-37E5-40CD-94C8-A031CE75C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7DF14DA-4BC4-4B56-8AD9-291A990C5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C88F1F-C6C5-4760-8376-5A7516AA6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A21D90-A9B2-465B-A23E-2994259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FE9CD3-57CB-4125-98EC-04F6BA0D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95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B92D9C-2726-4ECA-841F-3BA0DC14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5ABE6E-29BC-4A6C-8F00-13A9D2C9B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C448F0-6945-485C-AE3E-49534019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53427D-BD17-4ACC-8804-CBB8D136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E24BD-2116-4836-A37E-26F0E402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68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8EF3C2-3A0A-48A4-B5A4-755BBA20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6136E7-3C85-4513-B72A-5AB151B3B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634CDF-1A0F-4362-B46D-888C256A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500488-BC1E-4ECB-BDC3-2A3D84E0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74986E-C9D2-438F-A79C-6E6FC609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630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17B90-BD6E-4B75-B2BC-53610BAC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3D735-E24E-4180-A467-97B4CA77A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58A68E-9B2C-4A60-8C91-7D1FFA786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F4B925-4E25-40A4-AC90-A23D9DE7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CD0BB8-99DA-489C-B960-DB27E3E9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FBFC6D-73BE-403C-91F8-5E8A6B7C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03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0E310-9090-4DFF-9CB0-4822AFA2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B69E14-6FD7-4984-B001-6593F4F21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CD3CF8-7228-41C3-BC12-9F1429ABD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128A480-E25E-4FD7-A7EC-4D3086044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398B2A6-D16A-4390-9C92-44D7C974A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1AFABE-2B38-41FC-801C-A03764A5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5387B66-6927-4F27-B325-974C5872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2FE78D-1E27-41D4-A869-02F88F4F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88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0C09B-BE01-48EE-ABBA-98A412C6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0772380-F5AD-4A4D-96BA-5E3C1FE7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DE323E-BF56-439A-AC99-E5C8A34D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D8730A-E96F-42A3-AD7B-E2C4185F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1DE0D33-5AC0-4FB5-A00A-36199FD8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D28F5C6-8226-4C80-AB34-65875104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53D555-083C-4C9E-A3F4-B2060296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98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F25BC-A96A-4122-A61C-130AE397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98DCA-FB68-4C99-9DA1-44C39C53D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75629B-C1D7-4C47-90F5-6915584F5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8EE371-E210-47C0-ACCC-6FB428C5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FEA714-C9A3-4B53-A79E-231AD35F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E7BE31-AF42-40F7-B805-C0F3ABD6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26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59B1A-4535-47EB-B18A-24A8BD6F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E6FEED0-4243-4F52-98C4-B19516BB8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8DED6AC-C7B1-4C48-AEC4-E585E262F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E73D6F3-EE31-42FB-8BD8-0D0449B7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6E8FD8-ED7E-4B4B-957B-FD730570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D02B28-5479-4387-AAF1-0CFE1617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98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A063DF-6522-4996-99B1-2A371226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AD9B3C-C7A8-4D81-8C20-1C037E1C6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14BE38-FF8F-45B2-9742-6DCC6AFB0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853CD-316E-4717-B70C-78BC6E7ACB1A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DAE746-F61A-431D-B5F7-E48DFDD4C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A2A5F6-22F4-48EF-866F-774250DD0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6A4E-274A-4986-AB2F-651F3E9EF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31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Pw-EbR-FKJc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8A6E24-61A9-41A4-ACF1-FB290B9DD7F6}"/>
              </a:ext>
            </a:extLst>
          </p:cNvPr>
          <p:cNvSpPr/>
          <p:nvPr/>
        </p:nvSpPr>
        <p:spPr>
          <a:xfrm>
            <a:off x="3234761" y="1690630"/>
            <a:ext cx="8323255" cy="4435850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57C3C6E-F0EB-40A9-827F-80E1D8A0BFF8}"/>
              </a:ext>
            </a:extLst>
          </p:cNvPr>
          <p:cNvCxnSpPr>
            <a:cxnSpLocks/>
          </p:cNvCxnSpPr>
          <p:nvPr/>
        </p:nvCxnSpPr>
        <p:spPr>
          <a:xfrm flipH="1">
            <a:off x="731520" y="265176"/>
            <a:ext cx="8412480" cy="5683619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B5CD70-7B5E-42C0-90E9-C4A9E092F4F6}"/>
              </a:ext>
            </a:extLst>
          </p:cNvPr>
          <p:cNvSpPr txBox="1"/>
          <p:nvPr/>
        </p:nvSpPr>
        <p:spPr>
          <a:xfrm>
            <a:off x="8900164" y="4598425"/>
            <a:ext cx="2560316" cy="135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資財三甲 </a:t>
            </a:r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110AB0004</a:t>
            </a: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廖梓鈞</a:t>
            </a:r>
            <a:endParaRPr lang="en-US" altLang="zh-TW" sz="14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資財三甲 </a:t>
            </a:r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110AB0029</a:t>
            </a: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黃定弘</a:t>
            </a:r>
            <a:endParaRPr lang="en-US" altLang="zh-TW" sz="14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資財三甲 </a:t>
            </a:r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110AB0048</a:t>
            </a: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余守恩</a:t>
            </a:r>
            <a:endParaRPr lang="en-US" altLang="zh-TW" sz="14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資財三甲 </a:t>
            </a:r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110AB0057</a:t>
            </a: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劉世宥</a:t>
            </a:r>
            <a:endParaRPr lang="en-US" altLang="zh-TW" sz="14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B70720-8033-416F-A762-071891FC2917}"/>
              </a:ext>
            </a:extLst>
          </p:cNvPr>
          <p:cNvSpPr txBox="1"/>
          <p:nvPr/>
        </p:nvSpPr>
        <p:spPr>
          <a:xfrm>
            <a:off x="3951823" y="2524940"/>
            <a:ext cx="42883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碧</a:t>
            </a:r>
            <a:r>
              <a:rPr lang="zh-TW" altLang="en-US" sz="8000" dirty="0">
                <a:solidFill>
                  <a:srgbClr val="54C3B0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綠</a:t>
            </a:r>
            <a:r>
              <a:rPr lang="zh-TW" altLang="en-US" sz="8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知音</a:t>
            </a:r>
            <a:endParaRPr lang="en-US" altLang="zh-TW" sz="80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algn="ctr"/>
            <a:r>
              <a:rPr lang="en-US" altLang="zh-TW" sz="32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AI</a:t>
            </a:r>
            <a:r>
              <a:rPr lang="zh-TW" altLang="en-US" sz="32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</a:t>
            </a:r>
            <a:r>
              <a:rPr lang="en-US" altLang="zh-TW" sz="32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x ESG</a:t>
            </a:r>
            <a:r>
              <a:rPr lang="zh-TW" altLang="en-US" sz="32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量化平台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89C2EE-D168-4923-8286-9903C9E99E66}"/>
              </a:ext>
            </a:extLst>
          </p:cNvPr>
          <p:cNvSpPr/>
          <p:nvPr/>
        </p:nvSpPr>
        <p:spPr>
          <a:xfrm>
            <a:off x="1088136" y="1243584"/>
            <a:ext cx="7671816" cy="363931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AACF98-BA40-4FC9-8A32-B19AD0E5F391}"/>
              </a:ext>
            </a:extLst>
          </p:cNvPr>
          <p:cNvSpPr txBox="1"/>
          <p:nvPr/>
        </p:nvSpPr>
        <p:spPr>
          <a:xfrm>
            <a:off x="1088136" y="484634"/>
            <a:ext cx="676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生成式</a:t>
            </a:r>
            <a:r>
              <a:rPr lang="en-US" altLang="zh-TW" sz="4000" dirty="0">
                <a:solidFill>
                  <a:schemeClr val="bg1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AI</a:t>
            </a:r>
            <a:r>
              <a:rPr lang="zh-TW" altLang="en-US" sz="4000" dirty="0">
                <a:solidFill>
                  <a:schemeClr val="bg1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百工百業應用選拔</a:t>
            </a:r>
            <a:endParaRPr lang="zh-TW" altLang="en-US" sz="1200" dirty="0">
              <a:solidFill>
                <a:schemeClr val="bg1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06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對比分析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09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A4DCC53-2DC1-479C-A518-FC74E223FC89}"/>
              </a:ext>
            </a:extLst>
          </p:cNvPr>
          <p:cNvSpPr/>
          <p:nvPr/>
        </p:nvSpPr>
        <p:spPr>
          <a:xfrm>
            <a:off x="1432774" y="2554303"/>
            <a:ext cx="4465106" cy="3483864"/>
          </a:xfrm>
          <a:prstGeom prst="round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0717B3-F324-4738-ABF0-0B3824760E1D}"/>
              </a:ext>
            </a:extLst>
          </p:cNvPr>
          <p:cNvSpPr txBox="1"/>
          <p:nvPr/>
        </p:nvSpPr>
        <p:spPr>
          <a:xfrm>
            <a:off x="4419600" y="1804068"/>
            <a:ext cx="33528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碧綠知音 永續</a:t>
            </a:r>
            <a:r>
              <a:rPr lang="en-US" altLang="zh-TW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GPT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37EAA9-A604-430F-86A9-81596593F601}"/>
              </a:ext>
            </a:extLst>
          </p:cNvPr>
          <p:cNvSpPr/>
          <p:nvPr/>
        </p:nvSpPr>
        <p:spPr>
          <a:xfrm rot="20219418">
            <a:off x="956822" y="2698971"/>
            <a:ext cx="3230273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66BEA8D-E7DF-451F-B0C9-8C9B191E6E99}"/>
              </a:ext>
            </a:extLst>
          </p:cNvPr>
          <p:cNvSpPr/>
          <p:nvPr/>
        </p:nvSpPr>
        <p:spPr>
          <a:xfrm>
            <a:off x="6673543" y="2554303"/>
            <a:ext cx="4465106" cy="3483864"/>
          </a:xfrm>
          <a:prstGeom prst="round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4A1CE7-6EC4-4B7C-9A5A-97D105148FBF}"/>
              </a:ext>
            </a:extLst>
          </p:cNvPr>
          <p:cNvSpPr/>
          <p:nvPr/>
        </p:nvSpPr>
        <p:spPr>
          <a:xfrm rot="20219418">
            <a:off x="6197591" y="2698971"/>
            <a:ext cx="3230273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D70E8C-A2EC-4B9B-BDF5-0FD5FEF58E3B}"/>
              </a:ext>
            </a:extLst>
          </p:cNvPr>
          <p:cNvSpPr txBox="1"/>
          <p:nvPr/>
        </p:nvSpPr>
        <p:spPr>
          <a:xfrm rot="20220000">
            <a:off x="903822" y="2866319"/>
            <a:ext cx="267745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Before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AB777A7-AA45-4139-8A25-D503B6D0D710}"/>
              </a:ext>
            </a:extLst>
          </p:cNvPr>
          <p:cNvSpPr txBox="1"/>
          <p:nvPr/>
        </p:nvSpPr>
        <p:spPr>
          <a:xfrm rot="20220000">
            <a:off x="6154002" y="2866319"/>
            <a:ext cx="267745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After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43787D0-4C9F-4E15-B770-4DA05B85071A}"/>
              </a:ext>
            </a:extLst>
          </p:cNvPr>
          <p:cNvSpPr txBox="1"/>
          <p:nvPr/>
        </p:nvSpPr>
        <p:spPr>
          <a:xfrm>
            <a:off x="1740084" y="3631042"/>
            <a:ext cx="3850486" cy="212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只能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google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搜尋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ESG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資訊，過於廣泛、不夠精確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沒辦法快速統合永續報告書、企業氣候相關揭露內容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報告撰寫複雜，名詞難以理解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50AAD4F-DF4D-408B-AC36-9CDF9610A657}"/>
              </a:ext>
            </a:extLst>
          </p:cNvPr>
          <p:cNvSpPr txBox="1"/>
          <p:nvPr/>
        </p:nvSpPr>
        <p:spPr>
          <a:xfrm>
            <a:off x="6986149" y="3631042"/>
            <a:ext cx="3850486" cy="212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透過永續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GPT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得到精確回復，記憶用戶對談資訊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提供用戶內嵌檔案功能，檢索檔案內容，建立精確摘要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永續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GPT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給出白話解釋加速流程</a:t>
            </a:r>
          </a:p>
        </p:txBody>
      </p:sp>
    </p:spTree>
    <p:extLst>
      <p:ext uri="{BB962C8B-B14F-4D97-AF65-F5344CB8AC3E}">
        <p14:creationId xmlns:p14="http://schemas.microsoft.com/office/powerpoint/2010/main" val="21392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商業模式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10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ACFA26-80EC-4792-A68E-8FCFB4C7F30C}"/>
              </a:ext>
            </a:extLst>
          </p:cNvPr>
          <p:cNvSpPr txBox="1"/>
          <p:nvPr/>
        </p:nvSpPr>
        <p:spPr>
          <a:xfrm>
            <a:off x="668013" y="1808952"/>
            <a:ext cx="1436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關鍵夥伴</a:t>
            </a:r>
            <a:endParaRPr lang="en-US" altLang="zh-TW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0883BF3-DD28-41AD-9A7F-6FB0E78AFC2D}"/>
              </a:ext>
            </a:extLst>
          </p:cNvPr>
          <p:cNvSpPr txBox="1"/>
          <p:nvPr/>
        </p:nvSpPr>
        <p:spPr>
          <a:xfrm>
            <a:off x="3023261" y="1808952"/>
            <a:ext cx="1532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關鍵活動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C2A0DE-E727-42C7-9F12-0A14A8DD0EA6}"/>
              </a:ext>
            </a:extLst>
          </p:cNvPr>
          <p:cNvSpPr txBox="1"/>
          <p:nvPr/>
        </p:nvSpPr>
        <p:spPr>
          <a:xfrm>
            <a:off x="3172565" y="3286642"/>
            <a:ext cx="1265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關鍵資源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D527B40-4E55-4DF1-95E6-A5AE99A84FAA}"/>
              </a:ext>
            </a:extLst>
          </p:cNvPr>
          <p:cNvSpPr txBox="1"/>
          <p:nvPr/>
        </p:nvSpPr>
        <p:spPr>
          <a:xfrm>
            <a:off x="5356415" y="1808952"/>
            <a:ext cx="1529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價值主張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FE7A9C-F4E2-46A1-8993-0F9C89D84D47}"/>
              </a:ext>
            </a:extLst>
          </p:cNvPr>
          <p:cNvSpPr txBox="1"/>
          <p:nvPr/>
        </p:nvSpPr>
        <p:spPr>
          <a:xfrm>
            <a:off x="7598862" y="1808952"/>
            <a:ext cx="1565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顧客關係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97AA83F-2F14-48BF-97A9-E5757460D162}"/>
              </a:ext>
            </a:extLst>
          </p:cNvPr>
          <p:cNvSpPr txBox="1"/>
          <p:nvPr/>
        </p:nvSpPr>
        <p:spPr>
          <a:xfrm>
            <a:off x="10057057" y="1808952"/>
            <a:ext cx="1482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目標客群</a:t>
            </a:r>
            <a:endParaRPr lang="en-US" altLang="zh-TW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BEE166-E976-457E-9092-1249A7B77F71}"/>
              </a:ext>
            </a:extLst>
          </p:cNvPr>
          <p:cNvSpPr txBox="1"/>
          <p:nvPr/>
        </p:nvSpPr>
        <p:spPr>
          <a:xfrm>
            <a:off x="7621121" y="3286642"/>
            <a:ext cx="1519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通路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99F077-4897-44AB-834A-0EB21F055B6A}"/>
              </a:ext>
            </a:extLst>
          </p:cNvPr>
          <p:cNvSpPr txBox="1"/>
          <p:nvPr/>
        </p:nvSpPr>
        <p:spPr>
          <a:xfrm>
            <a:off x="404158" y="5340757"/>
            <a:ext cx="252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成本結構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39AB4C6-45F8-4AFB-8AE9-2D18321D03AA}"/>
              </a:ext>
            </a:extLst>
          </p:cNvPr>
          <p:cNvSpPr txBox="1"/>
          <p:nvPr/>
        </p:nvSpPr>
        <p:spPr>
          <a:xfrm>
            <a:off x="6227309" y="5305237"/>
            <a:ext cx="252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收益流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3078526-3EB8-484D-B810-756D73E6E45C}"/>
              </a:ext>
            </a:extLst>
          </p:cNvPr>
          <p:cNvCxnSpPr>
            <a:cxnSpLocks/>
          </p:cNvCxnSpPr>
          <p:nvPr/>
        </p:nvCxnSpPr>
        <p:spPr>
          <a:xfrm>
            <a:off x="2572660" y="1905272"/>
            <a:ext cx="0" cy="306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57F3B80-6E81-4261-A404-219A5A577350}"/>
              </a:ext>
            </a:extLst>
          </p:cNvPr>
          <p:cNvCxnSpPr>
            <a:cxnSpLocks/>
          </p:cNvCxnSpPr>
          <p:nvPr/>
        </p:nvCxnSpPr>
        <p:spPr>
          <a:xfrm>
            <a:off x="4949604" y="1905272"/>
            <a:ext cx="0" cy="306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5608F6-83FF-418D-9B09-996C912E8B14}"/>
              </a:ext>
            </a:extLst>
          </p:cNvPr>
          <p:cNvCxnSpPr>
            <a:cxnSpLocks/>
          </p:cNvCxnSpPr>
          <p:nvPr/>
        </p:nvCxnSpPr>
        <p:spPr>
          <a:xfrm>
            <a:off x="7227232" y="1905272"/>
            <a:ext cx="0" cy="306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32BC43F-36D3-4108-93BB-B01F494779F0}"/>
              </a:ext>
            </a:extLst>
          </p:cNvPr>
          <p:cNvCxnSpPr>
            <a:cxnSpLocks/>
          </p:cNvCxnSpPr>
          <p:nvPr/>
        </p:nvCxnSpPr>
        <p:spPr>
          <a:xfrm>
            <a:off x="9547854" y="1905272"/>
            <a:ext cx="0" cy="306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D6D1936-EC46-4196-AFCA-7378C52D2F16}"/>
              </a:ext>
            </a:extLst>
          </p:cNvPr>
          <p:cNvCxnSpPr/>
          <p:nvPr/>
        </p:nvCxnSpPr>
        <p:spPr>
          <a:xfrm>
            <a:off x="336000" y="5224122"/>
            <a:ext cx="1152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86447CED-8A07-4297-8158-93F7CFFD166F}"/>
              </a:ext>
            </a:extLst>
          </p:cNvPr>
          <p:cNvCxnSpPr>
            <a:cxnSpLocks/>
          </p:cNvCxnSpPr>
          <p:nvPr/>
        </p:nvCxnSpPr>
        <p:spPr>
          <a:xfrm>
            <a:off x="2795813" y="3174354"/>
            <a:ext cx="198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48729AD0-5C01-4F29-A3D0-5B8858A5C82C}"/>
              </a:ext>
            </a:extLst>
          </p:cNvPr>
          <p:cNvCxnSpPr>
            <a:cxnSpLocks/>
          </p:cNvCxnSpPr>
          <p:nvPr/>
        </p:nvCxnSpPr>
        <p:spPr>
          <a:xfrm>
            <a:off x="7389643" y="3174354"/>
            <a:ext cx="198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98BC0C6-BC54-45ED-8045-A040EA6D4C03}"/>
              </a:ext>
            </a:extLst>
          </p:cNvPr>
          <p:cNvCxnSpPr>
            <a:cxnSpLocks/>
          </p:cNvCxnSpPr>
          <p:nvPr/>
        </p:nvCxnSpPr>
        <p:spPr>
          <a:xfrm>
            <a:off x="6084334" y="5304555"/>
            <a:ext cx="0" cy="126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88D9542-E284-42F7-BF66-96DA67BEB34A}"/>
              </a:ext>
            </a:extLst>
          </p:cNvPr>
          <p:cNvSpPr txBox="1"/>
          <p:nvPr/>
        </p:nvSpPr>
        <p:spPr>
          <a:xfrm>
            <a:off x="5012212" y="2275210"/>
            <a:ext cx="2176378" cy="263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有系統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: 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透過一站式平台整合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ESG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相關資訊。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zh-TW" altLang="en-US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好清晰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: 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建立量化指標及圖像化方式快速得知公司優劣。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zh-TW" altLang="en-US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有效率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: 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利用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AI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聊天機器人有效率地解惑所有疑問。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DB9FEAA9-DF23-4A4A-8705-2B37FB7429AF}"/>
              </a:ext>
            </a:extLst>
          </p:cNvPr>
          <p:cNvSpPr txBox="1"/>
          <p:nvPr/>
        </p:nvSpPr>
        <p:spPr>
          <a:xfrm>
            <a:off x="9710250" y="2275210"/>
            <a:ext cx="217637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投資者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消費者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公司內部人員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EF5D8D7-9420-4E02-9C7A-32A18382EC5B}"/>
              </a:ext>
            </a:extLst>
          </p:cNvPr>
          <p:cNvSpPr txBox="1"/>
          <p:nvPr/>
        </p:nvSpPr>
        <p:spPr>
          <a:xfrm>
            <a:off x="7287973" y="2275210"/>
            <a:ext cx="217637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客製化服務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UI/UX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優化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會員制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CF1F9E2-A4F3-476F-B570-A8C5C8A792F2}"/>
              </a:ext>
            </a:extLst>
          </p:cNvPr>
          <p:cNvSpPr txBox="1"/>
          <p:nvPr/>
        </p:nvSpPr>
        <p:spPr>
          <a:xfrm>
            <a:off x="7287973" y="3757702"/>
            <a:ext cx="217637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新聞媒體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企業合作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行銷廣告投放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F68A4CD-A4D2-4B95-9742-F06743A42ED3}"/>
              </a:ext>
            </a:extLst>
          </p:cNvPr>
          <p:cNvSpPr txBox="1"/>
          <p:nvPr/>
        </p:nvSpPr>
        <p:spPr>
          <a:xfrm>
            <a:off x="2701105" y="2275210"/>
            <a:ext cx="217637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平台維護、技術開發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市場推廣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數據蒐集與分析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26D455C-764A-4CC9-917D-FAA5C7F10779}"/>
              </a:ext>
            </a:extLst>
          </p:cNvPr>
          <p:cNvSpPr txBox="1"/>
          <p:nvPr/>
        </p:nvSpPr>
        <p:spPr>
          <a:xfrm>
            <a:off x="2716904" y="3757702"/>
            <a:ext cx="2176378" cy="1356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GenAI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開發和維護平台人力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資金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ESG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數據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平台外部形象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E242C5E-E671-4332-B7AC-18FB8E102D70}"/>
              </a:ext>
            </a:extLst>
          </p:cNvPr>
          <p:cNvSpPr txBox="1"/>
          <p:nvPr/>
        </p:nvSpPr>
        <p:spPr>
          <a:xfrm>
            <a:off x="294019" y="2275210"/>
            <a:ext cx="2176378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OpenAI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AWS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Zeabur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證交所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櫃買中心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公開資訊觀測站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透明足跡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0DF39FE-61A0-489F-92B3-B7128620800E}"/>
              </a:ext>
            </a:extLst>
          </p:cNvPr>
          <p:cNvSpPr txBox="1"/>
          <p:nvPr/>
        </p:nvSpPr>
        <p:spPr>
          <a:xfrm>
            <a:off x="2099628" y="5365115"/>
            <a:ext cx="2793654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平台開發、維護、更新成本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行銷費用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人力成本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API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 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Token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費用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0ADDFB2-9E8C-44EA-83FA-F747E3C6918B}"/>
              </a:ext>
            </a:extLst>
          </p:cNvPr>
          <p:cNvSpPr txBox="1"/>
          <p:nvPr/>
        </p:nvSpPr>
        <p:spPr>
          <a:xfrm>
            <a:off x="7767678" y="5365115"/>
            <a:ext cx="2793654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會費收入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合作收入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網頁廣告出租收入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API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使用收入</a:t>
            </a: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6838A94F-BB35-4FBD-9058-E50F50B205A1}"/>
              </a:ext>
            </a:extLst>
          </p:cNvPr>
          <p:cNvSpPr/>
          <p:nvPr/>
        </p:nvSpPr>
        <p:spPr>
          <a:xfrm>
            <a:off x="142974" y="1655063"/>
            <a:ext cx="11906050" cy="5020045"/>
          </a:xfrm>
          <a:custGeom>
            <a:avLst/>
            <a:gdLst>
              <a:gd name="connsiteX0" fmla="*/ 4785732 w 11906050"/>
              <a:gd name="connsiteY0" fmla="*/ 3567617 h 5020045"/>
              <a:gd name="connsiteX1" fmla="*/ 11906050 w 11906050"/>
              <a:gd name="connsiteY1" fmla="*/ 3567617 h 5020045"/>
              <a:gd name="connsiteX2" fmla="*/ 11906050 w 11906050"/>
              <a:gd name="connsiteY2" fmla="*/ 5020044 h 5020045"/>
              <a:gd name="connsiteX3" fmla="*/ 4785732 w 11906050"/>
              <a:gd name="connsiteY3" fmla="*/ 5020044 h 5020045"/>
              <a:gd name="connsiteX4" fmla="*/ 0 w 11906050"/>
              <a:gd name="connsiteY4" fmla="*/ 0 h 5020045"/>
              <a:gd name="connsiteX5" fmla="*/ 4785732 w 11906050"/>
              <a:gd name="connsiteY5" fmla="*/ 0 h 5020045"/>
              <a:gd name="connsiteX6" fmla="*/ 4785732 w 11906050"/>
              <a:gd name="connsiteY6" fmla="*/ 3567617 h 5020045"/>
              <a:gd name="connsiteX7" fmla="*/ 4785731 w 11906050"/>
              <a:gd name="connsiteY7" fmla="*/ 3567617 h 5020045"/>
              <a:gd name="connsiteX8" fmla="*/ 4785731 w 11906050"/>
              <a:gd name="connsiteY8" fmla="*/ 5020044 h 5020045"/>
              <a:gd name="connsiteX9" fmla="*/ 4785732 w 11906050"/>
              <a:gd name="connsiteY9" fmla="*/ 5020044 h 5020045"/>
              <a:gd name="connsiteX10" fmla="*/ 4785732 w 11906050"/>
              <a:gd name="connsiteY10" fmla="*/ 5020045 h 5020045"/>
              <a:gd name="connsiteX11" fmla="*/ 0 w 11906050"/>
              <a:gd name="connsiteY11" fmla="*/ 5020045 h 502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06050" h="5020045">
                <a:moveTo>
                  <a:pt x="4785732" y="3567617"/>
                </a:moveTo>
                <a:lnTo>
                  <a:pt x="11906050" y="3567617"/>
                </a:lnTo>
                <a:lnTo>
                  <a:pt x="11906050" y="5020044"/>
                </a:lnTo>
                <a:lnTo>
                  <a:pt x="4785732" y="5020044"/>
                </a:lnTo>
                <a:close/>
                <a:moveTo>
                  <a:pt x="0" y="0"/>
                </a:moveTo>
                <a:lnTo>
                  <a:pt x="4785732" y="0"/>
                </a:lnTo>
                <a:lnTo>
                  <a:pt x="4785732" y="3567617"/>
                </a:lnTo>
                <a:lnTo>
                  <a:pt x="4785731" y="3567617"/>
                </a:lnTo>
                <a:lnTo>
                  <a:pt x="4785731" y="5020044"/>
                </a:lnTo>
                <a:lnTo>
                  <a:pt x="4785732" y="5020044"/>
                </a:lnTo>
                <a:lnTo>
                  <a:pt x="4785732" y="5020045"/>
                </a:lnTo>
                <a:lnTo>
                  <a:pt x="0" y="502004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solidFill>
                <a:srgbClr val="FCE4E9"/>
              </a:solidFill>
            </a:endParaRPr>
          </a:p>
        </p:txBody>
      </p: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B1A5B845-26AB-4057-AAD3-2AA397726FEE}"/>
              </a:ext>
            </a:extLst>
          </p:cNvPr>
          <p:cNvSpPr/>
          <p:nvPr/>
        </p:nvSpPr>
        <p:spPr>
          <a:xfrm>
            <a:off x="142973" y="1655063"/>
            <a:ext cx="11906051" cy="5020057"/>
          </a:xfrm>
          <a:custGeom>
            <a:avLst/>
            <a:gdLst>
              <a:gd name="connsiteX0" fmla="*/ 7079098 w 11906051"/>
              <a:gd name="connsiteY0" fmla="*/ 0 h 5020057"/>
              <a:gd name="connsiteX1" fmla="*/ 11906051 w 11906051"/>
              <a:gd name="connsiteY1" fmla="*/ 0 h 5020057"/>
              <a:gd name="connsiteX2" fmla="*/ 11906051 w 11906051"/>
              <a:gd name="connsiteY2" fmla="*/ 3566606 h 5020057"/>
              <a:gd name="connsiteX3" fmla="*/ 11906051 w 11906051"/>
              <a:gd name="connsiteY3" fmla="*/ 5020057 h 5020057"/>
              <a:gd name="connsiteX4" fmla="*/ 0 w 11906051"/>
              <a:gd name="connsiteY4" fmla="*/ 5020057 h 5020057"/>
              <a:gd name="connsiteX5" fmla="*/ 0 w 11906051"/>
              <a:gd name="connsiteY5" fmla="*/ 3566606 h 5020057"/>
              <a:gd name="connsiteX6" fmla="*/ 7079098 w 11906051"/>
              <a:gd name="connsiteY6" fmla="*/ 3566606 h 502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06051" h="5020057">
                <a:moveTo>
                  <a:pt x="7079098" y="0"/>
                </a:moveTo>
                <a:lnTo>
                  <a:pt x="11906051" y="0"/>
                </a:lnTo>
                <a:lnTo>
                  <a:pt x="11906051" y="3566606"/>
                </a:lnTo>
                <a:lnTo>
                  <a:pt x="11906051" y="5020057"/>
                </a:lnTo>
                <a:lnTo>
                  <a:pt x="0" y="5020057"/>
                </a:lnTo>
                <a:lnTo>
                  <a:pt x="0" y="3566606"/>
                </a:lnTo>
                <a:lnTo>
                  <a:pt x="7079098" y="3566606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solidFill>
                <a:srgbClr val="FCE4E9"/>
              </a:solidFill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A6A45EA3-5D54-4239-8986-B7B32569E6C6}"/>
              </a:ext>
            </a:extLst>
          </p:cNvPr>
          <p:cNvSpPr/>
          <p:nvPr/>
        </p:nvSpPr>
        <p:spPr>
          <a:xfrm>
            <a:off x="157351" y="1655319"/>
            <a:ext cx="11909961" cy="3568786"/>
          </a:xfrm>
          <a:custGeom>
            <a:avLst/>
            <a:gdLst>
              <a:gd name="connsiteX0" fmla="*/ 7088167 w 11909961"/>
              <a:gd name="connsiteY0" fmla="*/ 0 h 3568786"/>
              <a:gd name="connsiteX1" fmla="*/ 11909961 w 11909961"/>
              <a:gd name="connsiteY1" fmla="*/ 0 h 3568786"/>
              <a:gd name="connsiteX2" fmla="*/ 11909961 w 11909961"/>
              <a:gd name="connsiteY2" fmla="*/ 3568780 h 3568786"/>
              <a:gd name="connsiteX3" fmla="*/ 7088167 w 11909961"/>
              <a:gd name="connsiteY3" fmla="*/ 3568780 h 3568786"/>
              <a:gd name="connsiteX4" fmla="*/ 0 w 11909961"/>
              <a:gd name="connsiteY4" fmla="*/ 0 h 3568786"/>
              <a:gd name="connsiteX5" fmla="*/ 4789646 w 11909961"/>
              <a:gd name="connsiteY5" fmla="*/ 0 h 3568786"/>
              <a:gd name="connsiteX6" fmla="*/ 4789646 w 11909961"/>
              <a:gd name="connsiteY6" fmla="*/ 3568786 h 3568786"/>
              <a:gd name="connsiteX7" fmla="*/ 0 w 11909961"/>
              <a:gd name="connsiteY7" fmla="*/ 3568786 h 356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9961" h="3568786">
                <a:moveTo>
                  <a:pt x="7088167" y="0"/>
                </a:moveTo>
                <a:lnTo>
                  <a:pt x="11909961" y="0"/>
                </a:lnTo>
                <a:lnTo>
                  <a:pt x="11909961" y="3568780"/>
                </a:lnTo>
                <a:lnTo>
                  <a:pt x="7088167" y="3568780"/>
                </a:lnTo>
                <a:close/>
                <a:moveTo>
                  <a:pt x="0" y="0"/>
                </a:moveTo>
                <a:lnTo>
                  <a:pt x="4789646" y="0"/>
                </a:lnTo>
                <a:lnTo>
                  <a:pt x="4789646" y="3568786"/>
                </a:lnTo>
                <a:lnTo>
                  <a:pt x="0" y="3568786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>
              <a:solidFill>
                <a:srgbClr val="FCE4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4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51" grpId="0" animBg="1"/>
      <p:bldP spid="51" grpId="1" animBg="1"/>
      <p:bldP spid="45" grpId="0" animBg="1"/>
      <p:bldP spid="4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效益可行性評估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11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6245C44-763C-4B4F-86B0-C87BC1DE7B30}"/>
              </a:ext>
            </a:extLst>
          </p:cNvPr>
          <p:cNvGrpSpPr/>
          <p:nvPr/>
        </p:nvGrpSpPr>
        <p:grpSpPr>
          <a:xfrm>
            <a:off x="995094" y="1687810"/>
            <a:ext cx="10201812" cy="2598885"/>
            <a:chOff x="995094" y="1687810"/>
            <a:chExt cx="10201812" cy="2598885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B51E410-6325-40B5-A30B-30BAC763C224}"/>
                </a:ext>
              </a:extLst>
            </p:cNvPr>
            <p:cNvSpPr txBox="1"/>
            <p:nvPr/>
          </p:nvSpPr>
          <p:spPr>
            <a:xfrm>
              <a:off x="995094" y="1687810"/>
              <a:ext cx="10201812" cy="224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根據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OpView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社群口碑資料庫</a:t>
              </a:r>
              <a:endParaRPr lang="en-US" altLang="zh-TW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全臺灣於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2023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年，關於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ESG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之討論聲量月平均高達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59.9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萬人次</a:t>
              </a:r>
              <a:endParaRPr lang="en-US" altLang="zh-TW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因此我們可以推估</a:t>
              </a:r>
              <a:r>
                <a:rPr lang="zh-TW" altLang="en-US" u="sng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平台固有流量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等於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: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59.9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x 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20% 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x 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20% 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= 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2.396(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萬人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)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D73D33E-E6BE-41AA-9B43-849371629E60}"/>
                </a:ext>
              </a:extLst>
            </p:cNvPr>
            <p:cNvSpPr txBox="1"/>
            <p:nvPr/>
          </p:nvSpPr>
          <p:spPr>
            <a:xfrm>
              <a:off x="1122384" y="3917363"/>
              <a:ext cx="1828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ESG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之討論聲量</a:t>
              </a:r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0E94013-5B34-4C25-942B-BF4632D9D44C}"/>
                </a:ext>
              </a:extLst>
            </p:cNvPr>
            <p:cNvSpPr txBox="1"/>
            <p:nvPr/>
          </p:nvSpPr>
          <p:spPr>
            <a:xfrm>
              <a:off x="3199957" y="3917363"/>
              <a:ext cx="1828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平台觸及率</a:t>
              </a:r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D6982D5-354E-4F78-96EA-45387DDF27DC}"/>
                </a:ext>
              </a:extLst>
            </p:cNvPr>
            <p:cNvSpPr txBox="1"/>
            <p:nvPr/>
          </p:nvSpPr>
          <p:spPr>
            <a:xfrm>
              <a:off x="5178882" y="3917363"/>
              <a:ext cx="1828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留客率</a:t>
              </a:r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2B242F8-89D3-4167-8744-1A41F93323F0}"/>
                </a:ext>
              </a:extLst>
            </p:cNvPr>
            <p:cNvSpPr txBox="1"/>
            <p:nvPr/>
          </p:nvSpPr>
          <p:spPr>
            <a:xfrm>
              <a:off x="7967752" y="3917363"/>
              <a:ext cx="23497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月平均平台固有流量</a:t>
              </a:r>
              <a:endParaRPr lang="zh-TW" altLang="en-US" dirty="0"/>
            </a:p>
          </p:txBody>
        </p:sp>
      </p:grp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AE88814-6617-4E58-A39C-19659AFBA581}"/>
              </a:ext>
            </a:extLst>
          </p:cNvPr>
          <p:cNvCxnSpPr>
            <a:cxnSpLocks/>
          </p:cNvCxnSpPr>
          <p:nvPr/>
        </p:nvCxnSpPr>
        <p:spPr>
          <a:xfrm>
            <a:off x="965052" y="4581279"/>
            <a:ext cx="10261896" cy="0"/>
          </a:xfrm>
          <a:prstGeom prst="line">
            <a:avLst/>
          </a:prstGeom>
          <a:ln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851FBAD0-AF78-4A50-8275-E1462DB98717}"/>
              </a:ext>
            </a:extLst>
          </p:cNvPr>
          <p:cNvGrpSpPr/>
          <p:nvPr/>
        </p:nvGrpSpPr>
        <p:grpSpPr>
          <a:xfrm>
            <a:off x="0" y="4750543"/>
            <a:ext cx="12192000" cy="1741514"/>
            <a:chOff x="0" y="4857939"/>
            <a:chExt cx="12192000" cy="1741514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EA4ABE59-48BB-4D8A-AAFE-C8146E11FFDB}"/>
                </a:ext>
              </a:extLst>
            </p:cNvPr>
            <p:cNvSpPr/>
            <p:nvPr/>
          </p:nvSpPr>
          <p:spPr>
            <a:xfrm>
              <a:off x="9201570" y="5323732"/>
              <a:ext cx="1837944" cy="1089594"/>
            </a:xfrm>
            <a:prstGeom prst="ellipse">
              <a:avLst/>
            </a:prstGeom>
            <a:solidFill>
              <a:srgbClr val="FCE4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3A8603D-4EBB-439F-A6DC-9BAB7198B41C}"/>
                </a:ext>
              </a:extLst>
            </p:cNvPr>
            <p:cNvSpPr txBox="1"/>
            <p:nvPr/>
          </p:nvSpPr>
          <p:spPr>
            <a:xfrm>
              <a:off x="0" y="4857939"/>
              <a:ext cx="12192000" cy="1414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再乘上會員轉化率得出平台估計會員數量</a:t>
              </a:r>
              <a:endParaRPr lang="en-US" altLang="zh-TW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23,960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x  33% 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=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</a:t>
              </a:r>
              <a:r>
                <a:rPr lang="en-US" altLang="zh-TW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7,907</a:t>
              </a:r>
              <a:r>
                <a:rPr lang="zh-TW" altLang="en-US" sz="4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人   ≈  </a:t>
              </a:r>
              <a:r>
                <a:rPr lang="en-US" altLang="zh-TW" sz="4400" dirty="0">
                  <a:solidFill>
                    <a:schemeClr val="tx2">
                      <a:lumMod val="75000"/>
                    </a:schemeClr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8</a:t>
              </a:r>
              <a:r>
                <a:rPr lang="zh-TW" altLang="en-US" sz="4400" dirty="0">
                  <a:solidFill>
                    <a:schemeClr val="tx2">
                      <a:lumMod val="75000"/>
                    </a:schemeClr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千人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83F6150-369C-4D5F-B4DF-448E66AFEECB}"/>
                </a:ext>
              </a:extLst>
            </p:cNvPr>
            <p:cNvSpPr txBox="1"/>
            <p:nvPr/>
          </p:nvSpPr>
          <p:spPr>
            <a:xfrm>
              <a:off x="953580" y="6230121"/>
              <a:ext cx="2552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月平均平台固有流量</a:t>
              </a:r>
              <a:endParaRPr lang="zh-TW" altLang="en-US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9B4468B-4F2A-4D1D-866C-C4B357261C7C}"/>
                </a:ext>
              </a:extLst>
            </p:cNvPr>
            <p:cNvSpPr txBox="1"/>
            <p:nvPr/>
          </p:nvSpPr>
          <p:spPr>
            <a:xfrm>
              <a:off x="3880208" y="6230121"/>
              <a:ext cx="14737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會員轉化率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260D80E-AD59-42A1-BA12-9ECD70B20B0F}"/>
                </a:ext>
              </a:extLst>
            </p:cNvPr>
            <p:cNvSpPr txBox="1"/>
            <p:nvPr/>
          </p:nvSpPr>
          <p:spPr>
            <a:xfrm>
              <a:off x="6123482" y="6230121"/>
              <a:ext cx="1768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估計會員數量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03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效益可行性評估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12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D51DF7-CBFD-429F-BF0E-D3B0C5BB6862}"/>
              </a:ext>
            </a:extLst>
          </p:cNvPr>
          <p:cNvSpPr txBox="1"/>
          <p:nvPr/>
        </p:nvSpPr>
        <p:spPr>
          <a:xfrm>
            <a:off x="3345667" y="1732769"/>
            <a:ext cx="1313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成本</a:t>
            </a:r>
            <a:endParaRPr lang="en-US" altLang="zh-TW" sz="36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7C6766-2E8C-482E-A3E3-19CE82C3BFC6}"/>
              </a:ext>
            </a:extLst>
          </p:cNvPr>
          <p:cNvSpPr txBox="1"/>
          <p:nvPr/>
        </p:nvSpPr>
        <p:spPr>
          <a:xfrm>
            <a:off x="9195139" y="1732769"/>
            <a:ext cx="1313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收益</a:t>
            </a:r>
            <a:endParaRPr lang="en-US" altLang="zh-TW" sz="36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A73D4-ABEB-49FE-AB82-11805C67B590}"/>
              </a:ext>
            </a:extLst>
          </p:cNvPr>
          <p:cNvGrpSpPr/>
          <p:nvPr/>
        </p:nvGrpSpPr>
        <p:grpSpPr>
          <a:xfrm>
            <a:off x="493055" y="2535530"/>
            <a:ext cx="7018508" cy="4091150"/>
            <a:chOff x="739598" y="2600846"/>
            <a:chExt cx="7018508" cy="4091150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8CFCA605-4E7E-47C4-BD67-B8796E8537DC}"/>
                </a:ext>
              </a:extLst>
            </p:cNvPr>
            <p:cNvGrpSpPr/>
            <p:nvPr/>
          </p:nvGrpSpPr>
          <p:grpSpPr>
            <a:xfrm>
              <a:off x="739598" y="2600846"/>
              <a:ext cx="3324212" cy="1011089"/>
              <a:chOff x="2050428" y="2666239"/>
              <a:chExt cx="3324212" cy="1011089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B9AE2728-E7BE-4C73-BCA0-97BE6BD168AB}"/>
                  </a:ext>
                </a:extLst>
              </p:cNvPr>
              <p:cNvSpPr/>
              <p:nvPr/>
            </p:nvSpPr>
            <p:spPr>
              <a:xfrm>
                <a:off x="2050428" y="2850905"/>
                <a:ext cx="3324212" cy="826423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DB9405B-C02F-4AA9-80E2-CDB8DB781719}"/>
                  </a:ext>
                </a:extLst>
              </p:cNvPr>
              <p:cNvSpPr txBox="1"/>
              <p:nvPr/>
            </p:nvSpPr>
            <p:spPr>
              <a:xfrm>
                <a:off x="2375224" y="314721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583,485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月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53FBCAC8-B286-40B7-BE8D-426071761E88}"/>
                  </a:ext>
                </a:extLst>
              </p:cNvPr>
              <p:cNvSpPr txBox="1"/>
              <p:nvPr/>
            </p:nvSpPr>
            <p:spPr>
              <a:xfrm>
                <a:off x="2131708" y="2666239"/>
                <a:ext cx="3161652" cy="4001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用戶使用總</a:t>
                </a:r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Token</a:t>
                </a:r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成本</a:t>
                </a:r>
                <a:endParaRPr lang="zh-TW" altLang="en-US" sz="2000" dirty="0"/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922569F9-38D6-4A0D-B5DD-CA2A79631202}"/>
                </a:ext>
              </a:extLst>
            </p:cNvPr>
            <p:cNvGrpSpPr/>
            <p:nvPr/>
          </p:nvGrpSpPr>
          <p:grpSpPr>
            <a:xfrm>
              <a:off x="739598" y="3801481"/>
              <a:ext cx="3324212" cy="1011089"/>
              <a:chOff x="2050428" y="2666239"/>
              <a:chExt cx="3324212" cy="1011089"/>
            </a:xfrm>
          </p:grpSpPr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EE873797-098E-4C2F-8071-AC81438EE6A5}"/>
                  </a:ext>
                </a:extLst>
              </p:cNvPr>
              <p:cNvSpPr/>
              <p:nvPr/>
            </p:nvSpPr>
            <p:spPr>
              <a:xfrm>
                <a:off x="2050428" y="2850905"/>
                <a:ext cx="3324212" cy="826423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9E9F260-8074-4D42-BAB5-C8B4CCB55790}"/>
                  </a:ext>
                </a:extLst>
              </p:cNvPr>
              <p:cNvSpPr txBox="1"/>
              <p:nvPr/>
            </p:nvSpPr>
            <p:spPr>
              <a:xfrm>
                <a:off x="2375224" y="314721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300,000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月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2786835-3466-40F9-A9EB-843F71181A87}"/>
                  </a:ext>
                </a:extLst>
              </p:cNvPr>
              <p:cNvSpPr txBox="1"/>
              <p:nvPr/>
            </p:nvSpPr>
            <p:spPr>
              <a:xfrm>
                <a:off x="2131708" y="2666239"/>
                <a:ext cx="3161652" cy="4001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平台維護人力成本推估</a:t>
                </a:r>
                <a:endParaRPr lang="zh-TW" altLang="en-US" sz="2000" dirty="0"/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864DE811-F32B-47C5-8B93-919F78BF13DF}"/>
                </a:ext>
              </a:extLst>
            </p:cNvPr>
            <p:cNvGrpSpPr/>
            <p:nvPr/>
          </p:nvGrpSpPr>
          <p:grpSpPr>
            <a:xfrm>
              <a:off x="739598" y="5002116"/>
              <a:ext cx="3324212" cy="1689880"/>
              <a:chOff x="2050428" y="2666239"/>
              <a:chExt cx="3324212" cy="1689880"/>
            </a:xfrm>
          </p:grpSpPr>
          <p:sp>
            <p:nvSpPr>
              <p:cNvPr id="38" name="矩形: 圓角 37">
                <a:extLst>
                  <a:ext uri="{FF2B5EF4-FFF2-40B4-BE49-F238E27FC236}">
                    <a16:creationId xmlns:a16="http://schemas.microsoft.com/office/drawing/2014/main" id="{7B2FB654-BF1C-470C-A88C-6F93089183E7}"/>
                  </a:ext>
                </a:extLst>
              </p:cNvPr>
              <p:cNvSpPr/>
              <p:nvPr/>
            </p:nvSpPr>
            <p:spPr>
              <a:xfrm>
                <a:off x="2050428" y="2850905"/>
                <a:ext cx="3324212" cy="826423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84A8906-E5E5-4A43-A73F-20CC2FA30C09}"/>
                  </a:ext>
                </a:extLst>
              </p:cNvPr>
              <p:cNvSpPr txBox="1"/>
              <p:nvPr/>
            </p:nvSpPr>
            <p:spPr>
              <a:xfrm>
                <a:off x="2375224" y="314721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650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月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9A2B15A-8B90-419F-9353-5FF611A2171C}"/>
                  </a:ext>
                </a:extLst>
              </p:cNvPr>
              <p:cNvSpPr txBox="1"/>
              <p:nvPr/>
            </p:nvSpPr>
            <p:spPr>
              <a:xfrm>
                <a:off x="2131708" y="2666239"/>
                <a:ext cx="3161652" cy="4001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ChatGPT4</a:t>
                </a:r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協助開發</a:t>
                </a:r>
                <a:endParaRPr lang="zh-TW" altLang="en-US" sz="2000" dirty="0"/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A5584480-EA51-4AB3-9CCA-5C8596D29511}"/>
                  </a:ext>
                </a:extLst>
              </p:cNvPr>
              <p:cNvSpPr txBox="1"/>
              <p:nvPr/>
            </p:nvSpPr>
            <p:spPr>
              <a:xfrm>
                <a:off x="2375224" y="398678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884,135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月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12F28D7B-075C-4821-97A7-20C9374CC5D5}"/>
                </a:ext>
              </a:extLst>
            </p:cNvPr>
            <p:cNvGrpSpPr/>
            <p:nvPr/>
          </p:nvGrpSpPr>
          <p:grpSpPr>
            <a:xfrm>
              <a:off x="4433894" y="2600846"/>
              <a:ext cx="3324212" cy="1011089"/>
              <a:chOff x="2050428" y="2666239"/>
              <a:chExt cx="3324212" cy="1011089"/>
            </a:xfrm>
          </p:grpSpPr>
          <p:sp>
            <p:nvSpPr>
              <p:cNvPr id="68" name="矩形: 圓角 67">
                <a:extLst>
                  <a:ext uri="{FF2B5EF4-FFF2-40B4-BE49-F238E27FC236}">
                    <a16:creationId xmlns:a16="http://schemas.microsoft.com/office/drawing/2014/main" id="{D3A79661-6D8B-4CF4-998E-AD947C6DEB20}"/>
                  </a:ext>
                </a:extLst>
              </p:cNvPr>
              <p:cNvSpPr/>
              <p:nvPr/>
            </p:nvSpPr>
            <p:spPr>
              <a:xfrm>
                <a:off x="2050428" y="2850905"/>
                <a:ext cx="3324212" cy="826423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B29B4D9F-D775-4D02-A42D-AEB3D2DB6D10}"/>
                  </a:ext>
                </a:extLst>
              </p:cNvPr>
              <p:cNvSpPr txBox="1"/>
              <p:nvPr/>
            </p:nvSpPr>
            <p:spPr>
              <a:xfrm>
                <a:off x="2375224" y="314721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64,000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單次付費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07E12379-7C9D-49D7-BF5C-6741408D7EAC}"/>
                  </a:ext>
                </a:extLst>
              </p:cNvPr>
              <p:cNvSpPr txBox="1"/>
              <p:nvPr/>
            </p:nvSpPr>
            <p:spPr>
              <a:xfrm>
                <a:off x="2131708" y="2666239"/>
                <a:ext cx="3161652" cy="4001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網路儲存伺服器 </a:t>
                </a:r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NAS</a:t>
                </a:r>
                <a:endParaRPr lang="zh-TW" altLang="en-US" sz="2000" dirty="0"/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D2BA8724-515A-4A7D-AE14-12B2AAAA6DFB}"/>
                </a:ext>
              </a:extLst>
            </p:cNvPr>
            <p:cNvGrpSpPr/>
            <p:nvPr/>
          </p:nvGrpSpPr>
          <p:grpSpPr>
            <a:xfrm>
              <a:off x="4433894" y="3801481"/>
              <a:ext cx="3324212" cy="1011089"/>
              <a:chOff x="2050428" y="2666239"/>
              <a:chExt cx="3324212" cy="1011089"/>
            </a:xfrm>
          </p:grpSpPr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CF2CDAFE-AB9D-47F1-B361-BC066D78FD22}"/>
                  </a:ext>
                </a:extLst>
              </p:cNvPr>
              <p:cNvSpPr/>
              <p:nvPr/>
            </p:nvSpPr>
            <p:spPr>
              <a:xfrm>
                <a:off x="2050428" y="2850905"/>
                <a:ext cx="3324212" cy="826423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F9A3B20-5C20-4BB9-B7C7-3894CD3EED9B}"/>
                  </a:ext>
                </a:extLst>
              </p:cNvPr>
              <p:cNvSpPr txBox="1"/>
              <p:nvPr/>
            </p:nvSpPr>
            <p:spPr>
              <a:xfrm>
                <a:off x="2375224" y="314721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780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單次付費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974ABC36-1D47-46B8-B1C6-19F8C31B0CA6}"/>
                  </a:ext>
                </a:extLst>
              </p:cNvPr>
              <p:cNvSpPr txBox="1"/>
              <p:nvPr/>
            </p:nvSpPr>
            <p:spPr>
              <a:xfrm>
                <a:off x="2131708" y="2666239"/>
                <a:ext cx="3161652" cy="4001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000" dirty="0" err="1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ChatGPT</a:t>
                </a:r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Embedding </a:t>
                </a:r>
                <a:endParaRPr lang="zh-TW" altLang="en-US" sz="2000" dirty="0"/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3A87C0F2-5843-442D-ABA1-F1764CCDBBE0}"/>
                </a:ext>
              </a:extLst>
            </p:cNvPr>
            <p:cNvGrpSpPr/>
            <p:nvPr/>
          </p:nvGrpSpPr>
          <p:grpSpPr>
            <a:xfrm>
              <a:off x="4433894" y="5002116"/>
              <a:ext cx="3324212" cy="1689880"/>
              <a:chOff x="2050428" y="2666239"/>
              <a:chExt cx="3324212" cy="1689880"/>
            </a:xfrm>
          </p:grpSpPr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136EABDD-C11A-4E69-AEB5-9E4525254CAD}"/>
                  </a:ext>
                </a:extLst>
              </p:cNvPr>
              <p:cNvSpPr/>
              <p:nvPr/>
            </p:nvSpPr>
            <p:spPr>
              <a:xfrm>
                <a:off x="2050428" y="2850905"/>
                <a:ext cx="3324212" cy="826423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D545DF0-454E-4DD0-90ED-6C83F01E5069}"/>
                  </a:ext>
                </a:extLst>
              </p:cNvPr>
              <p:cNvSpPr txBox="1"/>
              <p:nvPr/>
            </p:nvSpPr>
            <p:spPr>
              <a:xfrm>
                <a:off x="2375224" y="314721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160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單次付費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7106DE6A-6E58-43E3-9623-1E9D98F84E43}"/>
                  </a:ext>
                </a:extLst>
              </p:cNvPr>
              <p:cNvSpPr txBox="1"/>
              <p:nvPr/>
            </p:nvSpPr>
            <p:spPr>
              <a:xfrm>
                <a:off x="2131708" y="2666239"/>
                <a:ext cx="3161652" cy="4001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開發測試</a:t>
                </a:r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API</a:t>
                </a:r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費用</a:t>
                </a:r>
                <a:endParaRPr lang="zh-TW" altLang="en-US" sz="2000" dirty="0"/>
              </a:p>
            </p:txBody>
          </p: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9D406EA6-54E7-46EF-88AE-D0E7DCD8F2B5}"/>
                  </a:ext>
                </a:extLst>
              </p:cNvPr>
              <p:cNvSpPr txBox="1"/>
              <p:nvPr/>
            </p:nvSpPr>
            <p:spPr>
              <a:xfrm>
                <a:off x="2375224" y="398678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64,940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單次付費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02E51FB-83B2-4DE2-8444-18594BE3D994}"/>
              </a:ext>
            </a:extLst>
          </p:cNvPr>
          <p:cNvGrpSpPr/>
          <p:nvPr/>
        </p:nvGrpSpPr>
        <p:grpSpPr>
          <a:xfrm>
            <a:off x="8189675" y="2535530"/>
            <a:ext cx="3324212" cy="4091150"/>
            <a:chOff x="8046910" y="2600846"/>
            <a:chExt cx="3324212" cy="4091150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B7951504-A7B3-4AA5-8BC7-1D75EA77E5A1}"/>
                </a:ext>
              </a:extLst>
            </p:cNvPr>
            <p:cNvGrpSpPr/>
            <p:nvPr/>
          </p:nvGrpSpPr>
          <p:grpSpPr>
            <a:xfrm>
              <a:off x="8046910" y="2600846"/>
              <a:ext cx="3324212" cy="1011089"/>
              <a:chOff x="2050428" y="2666239"/>
              <a:chExt cx="3324212" cy="1011089"/>
            </a:xfrm>
          </p:grpSpPr>
          <p:sp>
            <p:nvSpPr>
              <p:cNvPr id="105" name="矩形: 圓角 104">
                <a:extLst>
                  <a:ext uri="{FF2B5EF4-FFF2-40B4-BE49-F238E27FC236}">
                    <a16:creationId xmlns:a16="http://schemas.microsoft.com/office/drawing/2014/main" id="{1BF63FB8-0431-4B5F-84A6-395C4450B6F0}"/>
                  </a:ext>
                </a:extLst>
              </p:cNvPr>
              <p:cNvSpPr/>
              <p:nvPr/>
            </p:nvSpPr>
            <p:spPr>
              <a:xfrm>
                <a:off x="2050428" y="2850905"/>
                <a:ext cx="3324212" cy="826423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C55BDFA1-E39D-4E33-8660-52CDCCC2A459}"/>
                  </a:ext>
                </a:extLst>
              </p:cNvPr>
              <p:cNvSpPr txBox="1"/>
              <p:nvPr/>
            </p:nvSpPr>
            <p:spPr>
              <a:xfrm>
                <a:off x="2375224" y="314721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792,000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月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8F284E84-28EA-4A11-91A9-68F755E52599}"/>
                  </a:ext>
                </a:extLst>
              </p:cNvPr>
              <p:cNvSpPr txBox="1"/>
              <p:nvPr/>
            </p:nvSpPr>
            <p:spPr>
              <a:xfrm>
                <a:off x="2131708" y="2666239"/>
                <a:ext cx="3161652" cy="4001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會費收入</a:t>
                </a:r>
                <a:endParaRPr lang="zh-TW" altLang="en-US" sz="2000" dirty="0"/>
              </a:p>
            </p:txBody>
          </p:sp>
        </p:grp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F2D15261-27A8-41E1-80E2-011EBD4567E0}"/>
                </a:ext>
              </a:extLst>
            </p:cNvPr>
            <p:cNvGrpSpPr/>
            <p:nvPr/>
          </p:nvGrpSpPr>
          <p:grpSpPr>
            <a:xfrm>
              <a:off x="8046910" y="3801481"/>
              <a:ext cx="3324212" cy="1011089"/>
              <a:chOff x="2050428" y="2666239"/>
              <a:chExt cx="3324212" cy="1011089"/>
            </a:xfrm>
          </p:grpSpPr>
          <p:sp>
            <p:nvSpPr>
              <p:cNvPr id="109" name="矩形: 圓角 108">
                <a:extLst>
                  <a:ext uri="{FF2B5EF4-FFF2-40B4-BE49-F238E27FC236}">
                    <a16:creationId xmlns:a16="http://schemas.microsoft.com/office/drawing/2014/main" id="{58117E27-9D3B-4AB2-B9C1-8488CE836513}"/>
                  </a:ext>
                </a:extLst>
              </p:cNvPr>
              <p:cNvSpPr/>
              <p:nvPr/>
            </p:nvSpPr>
            <p:spPr>
              <a:xfrm>
                <a:off x="2050428" y="2850905"/>
                <a:ext cx="3324212" cy="826423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9F4B448F-D8E8-4691-B982-C7ECDEA7C204}"/>
                  </a:ext>
                </a:extLst>
              </p:cNvPr>
              <p:cNvSpPr txBox="1"/>
              <p:nvPr/>
            </p:nvSpPr>
            <p:spPr>
              <a:xfrm>
                <a:off x="2375224" y="314721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25000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月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94A3EA45-864A-4BED-8B8C-A11D25332B35}"/>
                  </a:ext>
                </a:extLst>
              </p:cNvPr>
              <p:cNvSpPr txBox="1"/>
              <p:nvPr/>
            </p:nvSpPr>
            <p:spPr>
              <a:xfrm>
                <a:off x="2131708" y="2666239"/>
                <a:ext cx="3161652" cy="4001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開放</a:t>
                </a:r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API</a:t>
                </a:r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收入</a:t>
                </a:r>
                <a:endParaRPr lang="zh-TW" altLang="en-US" sz="2000" dirty="0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95A0076A-77BF-44B8-85F4-199C973D4ED6}"/>
                </a:ext>
              </a:extLst>
            </p:cNvPr>
            <p:cNvGrpSpPr/>
            <p:nvPr/>
          </p:nvGrpSpPr>
          <p:grpSpPr>
            <a:xfrm>
              <a:off x="8046910" y="5002116"/>
              <a:ext cx="3324212" cy="1689880"/>
              <a:chOff x="2050428" y="2666239"/>
              <a:chExt cx="3324212" cy="1689880"/>
            </a:xfrm>
          </p:grpSpPr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2C1CA9A3-3D80-4123-B1CC-4683F1E05E92}"/>
                  </a:ext>
                </a:extLst>
              </p:cNvPr>
              <p:cNvSpPr/>
              <p:nvPr/>
            </p:nvSpPr>
            <p:spPr>
              <a:xfrm>
                <a:off x="2050428" y="2850905"/>
                <a:ext cx="3324212" cy="826423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BDD1CDD8-21D7-45B6-9F17-895DD83822D2}"/>
                  </a:ext>
                </a:extLst>
              </p:cNvPr>
              <p:cNvSpPr txBox="1"/>
              <p:nvPr/>
            </p:nvSpPr>
            <p:spPr>
              <a:xfrm>
                <a:off x="2375224" y="314721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80000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月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EE0848EA-8EE2-47F9-ADFE-54C73F1F7067}"/>
                  </a:ext>
                </a:extLst>
              </p:cNvPr>
              <p:cNvSpPr txBox="1"/>
              <p:nvPr/>
            </p:nvSpPr>
            <p:spPr>
              <a:xfrm>
                <a:off x="2131708" y="2666239"/>
                <a:ext cx="3161652" cy="40011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廣告收入</a:t>
                </a:r>
                <a:endParaRPr lang="zh-TW" altLang="en-US" sz="2000" dirty="0"/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96EF2D4B-53EE-4FA3-9B80-404061A045DA}"/>
                  </a:ext>
                </a:extLst>
              </p:cNvPr>
              <p:cNvSpPr txBox="1"/>
              <p:nvPr/>
            </p:nvSpPr>
            <p:spPr>
              <a:xfrm>
                <a:off x="2375224" y="3986787"/>
                <a:ext cx="2674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897,000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元  </a:t>
                </a:r>
                <a:r>
                  <a:rPr lang="en-US" altLang="zh-TW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/</a:t>
                </a:r>
                <a:r>
                  <a:rPr lang="zh-TW" altLang="en-US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  月</a:t>
                </a:r>
                <a:endPara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</p:grpSp>
      </p:grp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B50B0F6B-5C9A-4179-B8CD-885BE09C4053}"/>
              </a:ext>
            </a:extLst>
          </p:cNvPr>
          <p:cNvCxnSpPr>
            <a:cxnSpLocks/>
          </p:cNvCxnSpPr>
          <p:nvPr/>
        </p:nvCxnSpPr>
        <p:spPr>
          <a:xfrm flipH="1">
            <a:off x="326571" y="6125873"/>
            <a:ext cx="11457992" cy="0"/>
          </a:xfrm>
          <a:prstGeom prst="line">
            <a:avLst/>
          </a:prstGeom>
          <a:ln w="19050">
            <a:solidFill>
              <a:srgbClr val="FCE4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9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AB063FC8-9C4B-44A3-9AE9-0A2FCF27AEF5}"/>
              </a:ext>
            </a:extLst>
          </p:cNvPr>
          <p:cNvSpPr/>
          <p:nvPr/>
        </p:nvSpPr>
        <p:spPr>
          <a:xfrm>
            <a:off x="8414154" y="3238611"/>
            <a:ext cx="2782724" cy="1841500"/>
          </a:xfrm>
          <a:prstGeom prst="ellipse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效益可行性評估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12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811EA53-E383-4A2F-BC1E-D04619DA6783}"/>
              </a:ext>
            </a:extLst>
          </p:cNvPr>
          <p:cNvSpPr txBox="1"/>
          <p:nvPr/>
        </p:nvSpPr>
        <p:spPr>
          <a:xfrm>
            <a:off x="633984" y="3094228"/>
            <a:ext cx="7650480" cy="1388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藉此可以得出損益兩平時點</a:t>
            </a:r>
            <a:endParaRPr lang="en-US" altLang="zh-TW" sz="24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64,940</a:t>
            </a:r>
            <a:r>
              <a:rPr lang="zh-TW" altLang="en-US" sz="36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 </a:t>
            </a:r>
            <a:r>
              <a:rPr lang="en-US" altLang="zh-TW" sz="36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/</a:t>
            </a:r>
            <a:r>
              <a:rPr lang="zh-TW" altLang="en-US" sz="36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 </a:t>
            </a:r>
            <a:r>
              <a:rPr lang="en-US" altLang="zh-TW" sz="36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(897,000  -  884,135) </a:t>
            </a:r>
            <a:r>
              <a:rPr lang="zh-TW" altLang="en-US" sz="36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≈</a:t>
            </a:r>
            <a:endParaRPr lang="zh-TW" altLang="en-US" sz="36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F79DF46-A725-4A52-8024-2B87A18AD7BF}"/>
              </a:ext>
            </a:extLst>
          </p:cNvPr>
          <p:cNvSpPr txBox="1"/>
          <p:nvPr/>
        </p:nvSpPr>
        <p:spPr>
          <a:xfrm>
            <a:off x="8479536" y="3578860"/>
            <a:ext cx="27675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6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5.05</a:t>
            </a:r>
            <a:r>
              <a:rPr lang="zh-TW" altLang="en-US" sz="6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月</a:t>
            </a:r>
            <a:endParaRPr lang="zh-TW" altLang="en-US" sz="80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E6318B-9564-4B46-BD72-79A178387EF3}"/>
              </a:ext>
            </a:extLst>
          </p:cNvPr>
          <p:cNvSpPr txBox="1"/>
          <p:nvPr/>
        </p:nvSpPr>
        <p:spPr>
          <a:xfrm>
            <a:off x="647550" y="448249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一次性成本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EFC0950-BD46-4D84-8373-AD37857F6E0F}"/>
              </a:ext>
            </a:extLst>
          </p:cNvPr>
          <p:cNvSpPr txBox="1"/>
          <p:nvPr/>
        </p:nvSpPr>
        <p:spPr>
          <a:xfrm>
            <a:off x="3071497" y="448249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單月收入</a:t>
            </a:r>
            <a:endParaRPr lang="zh-TW" altLang="en-US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3737ADF5-1D6B-47A9-BEB0-1049CB4188F6}"/>
              </a:ext>
            </a:extLst>
          </p:cNvPr>
          <p:cNvSpPr txBox="1"/>
          <p:nvPr/>
        </p:nvSpPr>
        <p:spPr>
          <a:xfrm>
            <a:off x="5462905" y="448249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單月支出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4AC32E-FBB9-4633-8806-466F752E2BAC}"/>
              </a:ext>
            </a:extLst>
          </p:cNvPr>
          <p:cNvSpPr txBox="1"/>
          <p:nvPr/>
        </p:nvSpPr>
        <p:spPr>
          <a:xfrm>
            <a:off x="8891116" y="448249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完成損益兩平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25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8A6E24-61A9-41A4-ACF1-FB290B9DD7F6}"/>
              </a:ext>
            </a:extLst>
          </p:cNvPr>
          <p:cNvSpPr/>
          <p:nvPr/>
        </p:nvSpPr>
        <p:spPr>
          <a:xfrm>
            <a:off x="3234761" y="1690630"/>
            <a:ext cx="8323255" cy="4435850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57C3C6E-F0EB-40A9-827F-80E1D8A0BFF8}"/>
              </a:ext>
            </a:extLst>
          </p:cNvPr>
          <p:cNvCxnSpPr>
            <a:cxnSpLocks/>
          </p:cNvCxnSpPr>
          <p:nvPr/>
        </p:nvCxnSpPr>
        <p:spPr>
          <a:xfrm flipH="1">
            <a:off x="731520" y="265176"/>
            <a:ext cx="8412480" cy="5683619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CB5CD70-7B5E-42C0-90E9-C4A9E092F4F6}"/>
              </a:ext>
            </a:extLst>
          </p:cNvPr>
          <p:cNvSpPr txBox="1"/>
          <p:nvPr/>
        </p:nvSpPr>
        <p:spPr>
          <a:xfrm>
            <a:off x="8900164" y="4598425"/>
            <a:ext cx="2560316" cy="135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資財三甲 </a:t>
            </a:r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110AB0004</a:t>
            </a: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廖梓鈞</a:t>
            </a:r>
            <a:endParaRPr lang="en-US" altLang="zh-TW" sz="14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資財三甲 </a:t>
            </a:r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110AB0029</a:t>
            </a: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黃定弘</a:t>
            </a:r>
            <a:endParaRPr lang="en-US" altLang="zh-TW" sz="14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資財三甲 </a:t>
            </a:r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110AB0048</a:t>
            </a: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余守恩</a:t>
            </a:r>
            <a:endParaRPr lang="en-US" altLang="zh-TW" sz="14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資財三甲 </a:t>
            </a:r>
            <a:r>
              <a:rPr lang="en-US" altLang="zh-TW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110AB0057</a:t>
            </a:r>
            <a:r>
              <a:rPr lang="zh-TW" altLang="en-US" sz="14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劉世宥</a:t>
            </a:r>
            <a:endParaRPr lang="en-US" altLang="zh-TW" sz="14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B70720-8033-416F-A762-071891FC2917}"/>
              </a:ext>
            </a:extLst>
          </p:cNvPr>
          <p:cNvSpPr txBox="1"/>
          <p:nvPr/>
        </p:nvSpPr>
        <p:spPr>
          <a:xfrm>
            <a:off x="3951823" y="2524940"/>
            <a:ext cx="42883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碧</a:t>
            </a:r>
            <a:r>
              <a:rPr lang="zh-TW" altLang="en-US" sz="8000" dirty="0">
                <a:solidFill>
                  <a:srgbClr val="54C3B0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綠</a:t>
            </a:r>
            <a:r>
              <a:rPr lang="zh-TW" altLang="en-US" sz="8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知音</a:t>
            </a:r>
            <a:endParaRPr lang="en-US" altLang="zh-TW" sz="80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algn="ctr"/>
            <a:r>
              <a:rPr lang="en-US" altLang="zh-TW" sz="32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AI</a:t>
            </a:r>
            <a:r>
              <a:rPr lang="zh-TW" altLang="en-US" sz="32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</a:t>
            </a:r>
            <a:r>
              <a:rPr lang="en-US" altLang="zh-TW" sz="32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x ESG</a:t>
            </a:r>
            <a:r>
              <a:rPr lang="zh-TW" altLang="en-US" sz="32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量化平台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89C2EE-D168-4923-8286-9903C9E99E66}"/>
              </a:ext>
            </a:extLst>
          </p:cNvPr>
          <p:cNvSpPr/>
          <p:nvPr/>
        </p:nvSpPr>
        <p:spPr>
          <a:xfrm>
            <a:off x="1088136" y="1243584"/>
            <a:ext cx="7671816" cy="363931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AACF98-BA40-4FC9-8A32-B19AD0E5F391}"/>
              </a:ext>
            </a:extLst>
          </p:cNvPr>
          <p:cNvSpPr txBox="1"/>
          <p:nvPr/>
        </p:nvSpPr>
        <p:spPr>
          <a:xfrm>
            <a:off x="1088136" y="484634"/>
            <a:ext cx="676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生成式</a:t>
            </a:r>
            <a:r>
              <a:rPr lang="en-US" altLang="zh-TW" sz="4000" dirty="0">
                <a:solidFill>
                  <a:schemeClr val="bg1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AI</a:t>
            </a:r>
            <a:r>
              <a:rPr lang="zh-TW" altLang="en-US" sz="4000" dirty="0">
                <a:solidFill>
                  <a:schemeClr val="bg1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百工百業應用選拔</a:t>
            </a:r>
            <a:endParaRPr lang="zh-TW" altLang="en-US" sz="1200" dirty="0">
              <a:solidFill>
                <a:schemeClr val="bg1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812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效益可行性評估 推導過程證明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註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2856DAC-F3D3-43CD-95F1-714A51BCB0B6}"/>
              </a:ext>
            </a:extLst>
          </p:cNvPr>
          <p:cNvGrpSpPr/>
          <p:nvPr/>
        </p:nvGrpSpPr>
        <p:grpSpPr>
          <a:xfrm>
            <a:off x="414599" y="1844780"/>
            <a:ext cx="3324212" cy="1011089"/>
            <a:chOff x="493055" y="1844780"/>
            <a:chExt cx="3324212" cy="1011089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B9AE2728-E7BE-4C73-BCA0-97BE6BD168AB}"/>
                </a:ext>
              </a:extLst>
            </p:cNvPr>
            <p:cNvSpPr/>
            <p:nvPr/>
          </p:nvSpPr>
          <p:spPr>
            <a:xfrm>
              <a:off x="493055" y="2029446"/>
              <a:ext cx="3324212" cy="826423"/>
            </a:xfrm>
            <a:prstGeom prst="roundRect">
              <a:avLst/>
            </a:prstGeom>
            <a:noFill/>
            <a:ln w="28575">
              <a:solidFill>
                <a:srgbClr val="FCE4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DB9405B-C02F-4AA9-80E2-CDB8DB781719}"/>
                </a:ext>
              </a:extLst>
            </p:cNvPr>
            <p:cNvSpPr txBox="1"/>
            <p:nvPr/>
          </p:nvSpPr>
          <p:spPr>
            <a:xfrm>
              <a:off x="817851" y="2325758"/>
              <a:ext cx="2674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583,485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元  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/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月</a:t>
              </a:r>
              <a:endParaRPr lang="en-US" altLang="zh-TW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53FBCAC8-B286-40B7-BE8D-426071761E88}"/>
                </a:ext>
              </a:extLst>
            </p:cNvPr>
            <p:cNvSpPr txBox="1"/>
            <p:nvPr/>
          </p:nvSpPr>
          <p:spPr>
            <a:xfrm>
              <a:off x="574335" y="1844780"/>
              <a:ext cx="3161652" cy="4001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用戶使用總</a:t>
              </a:r>
              <a:r>
                <a:rPr lang="en-US" altLang="zh-TW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Token</a:t>
              </a:r>
              <a:r>
                <a: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成本</a:t>
              </a:r>
              <a:endParaRPr lang="zh-TW" altLang="en-US" sz="2000" dirty="0"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1A6FC2C2-4229-4C93-92B3-B1B386636795}"/>
              </a:ext>
            </a:extLst>
          </p:cNvPr>
          <p:cNvGrpSpPr/>
          <p:nvPr/>
        </p:nvGrpSpPr>
        <p:grpSpPr>
          <a:xfrm>
            <a:off x="414599" y="3037105"/>
            <a:ext cx="3324212" cy="1011089"/>
            <a:chOff x="493055" y="2983417"/>
            <a:chExt cx="3324212" cy="1011089"/>
          </a:xfrm>
        </p:grpSpPr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CF2CDAFE-AB9D-47F1-B361-BC066D78FD22}"/>
                </a:ext>
              </a:extLst>
            </p:cNvPr>
            <p:cNvSpPr/>
            <p:nvPr/>
          </p:nvSpPr>
          <p:spPr>
            <a:xfrm>
              <a:off x="493055" y="3168083"/>
              <a:ext cx="3324212" cy="826423"/>
            </a:xfrm>
            <a:prstGeom prst="roundRect">
              <a:avLst/>
            </a:prstGeom>
            <a:noFill/>
            <a:ln w="28575">
              <a:solidFill>
                <a:srgbClr val="FCE4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6F9A3B20-5C20-4BB9-B7C7-3894CD3EED9B}"/>
                </a:ext>
              </a:extLst>
            </p:cNvPr>
            <p:cNvSpPr txBox="1"/>
            <p:nvPr/>
          </p:nvSpPr>
          <p:spPr>
            <a:xfrm>
              <a:off x="817851" y="3464395"/>
              <a:ext cx="2674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780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元  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/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單次付費</a:t>
              </a:r>
              <a:endParaRPr lang="en-US" altLang="zh-TW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974ABC36-1D47-46B8-B1C6-19F8C31B0CA6}"/>
                </a:ext>
              </a:extLst>
            </p:cNvPr>
            <p:cNvSpPr txBox="1"/>
            <p:nvPr/>
          </p:nvSpPr>
          <p:spPr>
            <a:xfrm>
              <a:off x="574335" y="2983417"/>
              <a:ext cx="3161652" cy="4001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 err="1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ChatGPT</a:t>
              </a:r>
              <a:r>
                <a:rPr lang="en-US" altLang="zh-TW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Embedding </a:t>
              </a:r>
              <a:endParaRPr lang="zh-TW" altLang="en-US" sz="2000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E92B85F-A939-458D-8042-B03A5365E9C9}"/>
              </a:ext>
            </a:extLst>
          </p:cNvPr>
          <p:cNvGrpSpPr/>
          <p:nvPr/>
        </p:nvGrpSpPr>
        <p:grpSpPr>
          <a:xfrm>
            <a:off x="414599" y="4229430"/>
            <a:ext cx="3324212" cy="1011089"/>
            <a:chOff x="493055" y="4403264"/>
            <a:chExt cx="3324212" cy="1011089"/>
          </a:xfrm>
        </p:grpSpPr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1BF63FB8-0431-4B5F-84A6-395C4450B6F0}"/>
                </a:ext>
              </a:extLst>
            </p:cNvPr>
            <p:cNvSpPr/>
            <p:nvPr/>
          </p:nvSpPr>
          <p:spPr>
            <a:xfrm>
              <a:off x="493055" y="4587930"/>
              <a:ext cx="3324212" cy="826423"/>
            </a:xfrm>
            <a:prstGeom prst="roundRect">
              <a:avLst/>
            </a:prstGeom>
            <a:noFill/>
            <a:ln w="28575">
              <a:solidFill>
                <a:srgbClr val="FCE4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C55BDFA1-E39D-4E33-8660-52CDCCC2A459}"/>
                </a:ext>
              </a:extLst>
            </p:cNvPr>
            <p:cNvSpPr txBox="1"/>
            <p:nvPr/>
          </p:nvSpPr>
          <p:spPr>
            <a:xfrm>
              <a:off x="817851" y="4884242"/>
              <a:ext cx="2674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792,000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元  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/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月</a:t>
              </a:r>
              <a:endParaRPr lang="en-US" altLang="zh-TW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8F284E84-28EA-4A11-91A9-68F755E52599}"/>
                </a:ext>
              </a:extLst>
            </p:cNvPr>
            <p:cNvSpPr txBox="1"/>
            <p:nvPr/>
          </p:nvSpPr>
          <p:spPr>
            <a:xfrm>
              <a:off x="574335" y="4403264"/>
              <a:ext cx="3161652" cy="4001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會費收入</a:t>
              </a:r>
              <a:endParaRPr lang="zh-TW" altLang="en-US" sz="2000" dirty="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72CA3DED-EB22-4902-AD98-218D1D64D52B}"/>
              </a:ext>
            </a:extLst>
          </p:cNvPr>
          <p:cNvGrpSpPr/>
          <p:nvPr/>
        </p:nvGrpSpPr>
        <p:grpSpPr>
          <a:xfrm>
            <a:off x="414599" y="5421754"/>
            <a:ext cx="3324212" cy="1011089"/>
            <a:chOff x="336143" y="5646854"/>
            <a:chExt cx="3324212" cy="1011089"/>
          </a:xfrm>
        </p:grpSpPr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2C1CA9A3-3D80-4123-B1CC-4683F1E05E92}"/>
                </a:ext>
              </a:extLst>
            </p:cNvPr>
            <p:cNvSpPr/>
            <p:nvPr/>
          </p:nvSpPr>
          <p:spPr>
            <a:xfrm>
              <a:off x="336143" y="5831520"/>
              <a:ext cx="3324212" cy="826423"/>
            </a:xfrm>
            <a:prstGeom prst="roundRect">
              <a:avLst/>
            </a:prstGeom>
            <a:noFill/>
            <a:ln w="28575">
              <a:solidFill>
                <a:srgbClr val="FCE4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BDD1CDD8-21D7-45B6-9F17-895DD83822D2}"/>
                </a:ext>
              </a:extLst>
            </p:cNvPr>
            <p:cNvSpPr txBox="1"/>
            <p:nvPr/>
          </p:nvSpPr>
          <p:spPr>
            <a:xfrm>
              <a:off x="660939" y="6127832"/>
              <a:ext cx="2674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80000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元  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/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月</a:t>
              </a:r>
              <a:endParaRPr lang="en-US" altLang="zh-TW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EE0848EA-8EE2-47F9-ADFE-54C73F1F7067}"/>
                </a:ext>
              </a:extLst>
            </p:cNvPr>
            <p:cNvSpPr txBox="1"/>
            <p:nvPr/>
          </p:nvSpPr>
          <p:spPr>
            <a:xfrm>
              <a:off x="417423" y="5646854"/>
              <a:ext cx="3161652" cy="4001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廣告收入</a:t>
              </a:r>
              <a:endParaRPr lang="zh-TW" altLang="en-US" sz="20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A3E26041-6E40-427E-A7EE-5CD44116C759}"/>
              </a:ext>
            </a:extLst>
          </p:cNvPr>
          <p:cNvGrpSpPr/>
          <p:nvPr/>
        </p:nvGrpSpPr>
        <p:grpSpPr>
          <a:xfrm>
            <a:off x="3738811" y="1900557"/>
            <a:ext cx="8453188" cy="952498"/>
            <a:chOff x="3738811" y="1900557"/>
            <a:chExt cx="8453188" cy="952498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472DA7FB-FC74-4A74-A792-D6B99943CC69}"/>
                </a:ext>
              </a:extLst>
            </p:cNvPr>
            <p:cNvSpPr txBox="1"/>
            <p:nvPr/>
          </p:nvSpPr>
          <p:spPr>
            <a:xfrm>
              <a:off x="3738811" y="1900557"/>
              <a:ext cx="8453188" cy="463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23,960</a:t>
              </a:r>
              <a:r>
                <a:rPr lang="zh-TW" altLang="en-US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x  1000  x  50  x  0.1   x  15</a:t>
              </a:r>
              <a:r>
                <a:rPr lang="zh-TW" altLang="en-US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x  10  x  32.47  /  1M  =  583,485</a:t>
              </a:r>
              <a:r>
                <a:rPr lang="zh-TW" altLang="en-US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元</a:t>
              </a:r>
              <a:endParaRPr lang="en-US" altLang="zh-TW" sz="18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F60FEB1D-1342-4F58-A707-B64D957CDB46}"/>
                </a:ext>
              </a:extLst>
            </p:cNvPr>
            <p:cNvSpPr txBox="1"/>
            <p:nvPr/>
          </p:nvSpPr>
          <p:spPr>
            <a:xfrm>
              <a:off x="4214228" y="2437557"/>
              <a:ext cx="8779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月流量</a:t>
              </a:r>
              <a:endParaRPr lang="zh-TW" altLang="en-US" sz="1400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B2830D17-60DA-440B-8FF0-DB6D1CE04CF9}"/>
                </a:ext>
              </a:extLst>
            </p:cNvPr>
            <p:cNvSpPr txBox="1"/>
            <p:nvPr/>
          </p:nvSpPr>
          <p:spPr>
            <a:xfrm>
              <a:off x="5173472" y="2329835"/>
              <a:ext cx="8779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單次</a:t>
              </a:r>
              <a:r>
                <a:rPr lang="en-US" altLang="zh-TW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Token</a:t>
              </a:r>
              <a:endParaRPr lang="zh-TW" altLang="en-US" sz="1400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28FA53E-4A6D-4316-8D5B-2003D57B068A}"/>
                </a:ext>
              </a:extLst>
            </p:cNvPr>
            <p:cNvSpPr txBox="1"/>
            <p:nvPr/>
          </p:nvSpPr>
          <p:spPr>
            <a:xfrm>
              <a:off x="5931128" y="2437557"/>
              <a:ext cx="8779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上限</a:t>
              </a:r>
              <a:endParaRPr lang="zh-TW" altLang="en-US" sz="14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D8BFCE12-1D99-4588-B104-2F30FFDF71DA}"/>
                </a:ext>
              </a:extLst>
            </p:cNvPr>
            <p:cNvSpPr txBox="1"/>
            <p:nvPr/>
          </p:nvSpPr>
          <p:spPr>
            <a:xfrm>
              <a:off x="6624041" y="2329835"/>
              <a:ext cx="8779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使用</a:t>
              </a:r>
              <a:endParaRPr lang="en-US" altLang="zh-TW" sz="14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轉化率</a:t>
              </a:r>
              <a:endParaRPr lang="zh-TW" altLang="en-US" sz="14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A704FA25-E15C-435B-9974-E4F8C8AC5BF7}"/>
                </a:ext>
              </a:extLst>
            </p:cNvPr>
            <p:cNvSpPr txBox="1"/>
            <p:nvPr/>
          </p:nvSpPr>
          <p:spPr>
            <a:xfrm>
              <a:off x="7336435" y="2329835"/>
              <a:ext cx="8779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使用</a:t>
              </a:r>
              <a:endParaRPr lang="en-US" altLang="zh-TW" sz="14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天數</a:t>
              </a:r>
              <a:endParaRPr lang="zh-TW" altLang="en-US" sz="1400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D71DBF11-F6FD-4352-822E-15F79512F24E}"/>
                </a:ext>
              </a:extLst>
            </p:cNvPr>
            <p:cNvSpPr txBox="1"/>
            <p:nvPr/>
          </p:nvSpPr>
          <p:spPr>
            <a:xfrm>
              <a:off x="8233213" y="2391390"/>
              <a:ext cx="1969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GPT4</a:t>
              </a:r>
              <a:r>
                <a: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模型費用</a:t>
              </a:r>
              <a:endParaRPr lang="zh-TW" altLang="en-US" sz="2000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F2C4B64D-CFF6-460E-9065-BCF70F4DD564}"/>
              </a:ext>
            </a:extLst>
          </p:cNvPr>
          <p:cNvGrpSpPr/>
          <p:nvPr/>
        </p:nvGrpSpPr>
        <p:grpSpPr>
          <a:xfrm>
            <a:off x="3738810" y="3096002"/>
            <a:ext cx="8453188" cy="967262"/>
            <a:chOff x="3738810" y="3096002"/>
            <a:chExt cx="8453188" cy="967262"/>
          </a:xfrm>
        </p:grpSpPr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7DD7E0A3-99FB-4DA7-9F31-189D802957F6}"/>
                </a:ext>
              </a:extLst>
            </p:cNvPr>
            <p:cNvSpPr txBox="1"/>
            <p:nvPr/>
          </p:nvSpPr>
          <p:spPr>
            <a:xfrm>
              <a:off x="3738810" y="3096002"/>
              <a:ext cx="8453188" cy="463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100,000</a:t>
              </a:r>
              <a:r>
                <a:rPr lang="zh-TW" altLang="en-US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x  1848  x  0.13  x  32.47  /</a:t>
              </a:r>
              <a:r>
                <a:rPr lang="zh-TW" altLang="en-US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1M</a:t>
              </a:r>
              <a:r>
                <a:rPr lang="zh-TW" altLang="en-US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=  780</a:t>
              </a:r>
              <a:r>
                <a:rPr lang="zh-TW" altLang="en-US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元</a:t>
              </a:r>
              <a:endParaRPr lang="en-US" altLang="zh-TW" sz="18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C50C8F72-1B77-48D5-AF45-488115F6E03B}"/>
                </a:ext>
              </a:extLst>
            </p:cNvPr>
            <p:cNvSpPr txBox="1"/>
            <p:nvPr/>
          </p:nvSpPr>
          <p:spPr>
            <a:xfrm>
              <a:off x="5098428" y="3540044"/>
              <a:ext cx="13755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單一公司檔案</a:t>
              </a:r>
              <a:r>
                <a:rPr lang="en-US" altLang="zh-TW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Token</a:t>
              </a:r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量</a:t>
              </a:r>
              <a:endParaRPr lang="zh-TW" altLang="en-US" sz="1400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07C832F1-201A-4C6E-AC7B-2F796E9E3B8A}"/>
                </a:ext>
              </a:extLst>
            </p:cNvPr>
            <p:cNvSpPr txBox="1"/>
            <p:nvPr/>
          </p:nvSpPr>
          <p:spPr>
            <a:xfrm>
              <a:off x="6417863" y="3540044"/>
              <a:ext cx="837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上市櫃</a:t>
              </a:r>
              <a:endParaRPr lang="en-US" altLang="zh-TW" sz="14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公司數</a:t>
              </a:r>
              <a:endParaRPr lang="zh-TW" altLang="en-US" sz="1400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4E091CFD-7A1D-49F2-9556-AA215D5A830D}"/>
                </a:ext>
              </a:extLst>
            </p:cNvPr>
            <p:cNvSpPr txBox="1"/>
            <p:nvPr/>
          </p:nvSpPr>
          <p:spPr>
            <a:xfrm>
              <a:off x="7589627" y="3597390"/>
              <a:ext cx="1969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GPT4</a:t>
              </a:r>
              <a:r>
                <a: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模型費用</a:t>
              </a:r>
              <a:endParaRPr lang="zh-TW" altLang="en-US" sz="20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6F03DA3-B315-45A7-A60E-4CD8FA6356EC}"/>
              </a:ext>
            </a:extLst>
          </p:cNvPr>
          <p:cNvGrpSpPr/>
          <p:nvPr/>
        </p:nvGrpSpPr>
        <p:grpSpPr>
          <a:xfrm>
            <a:off x="3738810" y="4288327"/>
            <a:ext cx="8453188" cy="957110"/>
            <a:chOff x="3738810" y="4288327"/>
            <a:chExt cx="8453188" cy="957110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6ECBBD06-DF7F-4551-8F17-58081B5A77C3}"/>
                </a:ext>
              </a:extLst>
            </p:cNvPr>
            <p:cNvSpPr txBox="1"/>
            <p:nvPr/>
          </p:nvSpPr>
          <p:spPr>
            <a:xfrm>
              <a:off x="3738810" y="4288327"/>
              <a:ext cx="8453188" cy="463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8,000    x    99  =  792,000</a:t>
              </a:r>
              <a:r>
                <a:rPr lang="zh-TW" altLang="en-US" sz="18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元</a:t>
              </a:r>
              <a:endParaRPr lang="en-US" altLang="zh-TW" sz="18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B8DCE63E-8E6B-45F2-A55F-A025E3E5930B}"/>
                </a:ext>
              </a:extLst>
            </p:cNvPr>
            <p:cNvSpPr txBox="1"/>
            <p:nvPr/>
          </p:nvSpPr>
          <p:spPr>
            <a:xfrm>
              <a:off x="6390431" y="4722217"/>
              <a:ext cx="837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推估</a:t>
              </a:r>
              <a:endParaRPr lang="en-US" altLang="zh-TW" sz="14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會員數</a:t>
              </a:r>
              <a:endParaRPr lang="zh-TW" altLang="en-US" sz="1400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1047376-488B-43D0-A184-5F8E2DA5FF0F}"/>
                </a:ext>
              </a:extLst>
            </p:cNvPr>
            <p:cNvSpPr txBox="1"/>
            <p:nvPr/>
          </p:nvSpPr>
          <p:spPr>
            <a:xfrm>
              <a:off x="7415159" y="4829938"/>
              <a:ext cx="8373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會員費</a:t>
              </a:r>
              <a:endParaRPr lang="zh-TW" altLang="en-US" sz="1400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C8DC968-1F0D-401F-9F3A-7ACA4BA031E5}"/>
              </a:ext>
            </a:extLst>
          </p:cNvPr>
          <p:cNvGrpSpPr/>
          <p:nvPr/>
        </p:nvGrpSpPr>
        <p:grpSpPr>
          <a:xfrm>
            <a:off x="3738810" y="5480651"/>
            <a:ext cx="8453188" cy="937514"/>
            <a:chOff x="3738810" y="5480651"/>
            <a:chExt cx="8453188" cy="937514"/>
          </a:xfrm>
        </p:grpSpPr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048112E8-BF84-42C8-AA4E-9304E68923E3}"/>
                </a:ext>
              </a:extLst>
            </p:cNvPr>
            <p:cNvSpPr txBox="1"/>
            <p:nvPr/>
          </p:nvSpPr>
          <p:spPr>
            <a:xfrm>
              <a:off x="3738810" y="5480651"/>
              <a:ext cx="8453188" cy="463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10  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x  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500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x  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16  =  80,000</a:t>
              </a:r>
              <a:r>
                <a:rPr lang="zh-TW" altLang="en-US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元</a:t>
              </a:r>
              <a:r>
                <a:rPr lang="en-US" altLang="zh-TW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  </a:t>
              </a:r>
              <a:endParaRPr lang="en-US" altLang="zh-TW" sz="18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F612CDF5-57A7-4B62-8D2C-D9A88F1F53FD}"/>
                </a:ext>
              </a:extLst>
            </p:cNvPr>
            <p:cNvSpPr txBox="1"/>
            <p:nvPr/>
          </p:nvSpPr>
          <p:spPr>
            <a:xfrm>
              <a:off x="6899486" y="5894945"/>
              <a:ext cx="837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3</a:t>
              </a:r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天廣告刊登費</a:t>
              </a:r>
              <a:endParaRPr lang="zh-TW" altLang="en-US" sz="1400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E824509E-2B6D-4ACD-9C32-07481B41FAE0}"/>
                </a:ext>
              </a:extLst>
            </p:cNvPr>
            <p:cNvSpPr txBox="1"/>
            <p:nvPr/>
          </p:nvSpPr>
          <p:spPr>
            <a:xfrm>
              <a:off x="5951449" y="5894945"/>
              <a:ext cx="837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單月</a:t>
              </a:r>
              <a:endParaRPr lang="en-US" altLang="zh-TW" sz="14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endParaRPr>
            </a:p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次數</a:t>
              </a:r>
              <a:endParaRPr lang="zh-TW" altLang="en-US" sz="1400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4FFEEA6D-E60E-4B9D-AC98-2566D291D839}"/>
                </a:ext>
              </a:extLst>
            </p:cNvPr>
            <p:cNvSpPr txBox="1"/>
            <p:nvPr/>
          </p:nvSpPr>
          <p:spPr>
            <a:xfrm>
              <a:off x="7818087" y="5894945"/>
              <a:ext cx="8373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rPr>
                <a:t>開放刊登數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08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商業模式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註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ACFA26-80EC-4792-A68E-8FCFB4C7F30C}"/>
              </a:ext>
            </a:extLst>
          </p:cNvPr>
          <p:cNvSpPr txBox="1"/>
          <p:nvPr/>
        </p:nvSpPr>
        <p:spPr>
          <a:xfrm>
            <a:off x="668013" y="1808952"/>
            <a:ext cx="1436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關鍵夥伴</a:t>
            </a:r>
            <a:endParaRPr lang="en-US" altLang="zh-TW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0883BF3-DD28-41AD-9A7F-6FB0E78AFC2D}"/>
              </a:ext>
            </a:extLst>
          </p:cNvPr>
          <p:cNvSpPr txBox="1"/>
          <p:nvPr/>
        </p:nvSpPr>
        <p:spPr>
          <a:xfrm>
            <a:off x="3023261" y="1808952"/>
            <a:ext cx="1532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關鍵活動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C2A0DE-E727-42C7-9F12-0A14A8DD0EA6}"/>
              </a:ext>
            </a:extLst>
          </p:cNvPr>
          <p:cNvSpPr txBox="1"/>
          <p:nvPr/>
        </p:nvSpPr>
        <p:spPr>
          <a:xfrm>
            <a:off x="3172565" y="3286642"/>
            <a:ext cx="1265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關鍵資源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D527B40-4E55-4DF1-95E6-A5AE99A84FAA}"/>
              </a:ext>
            </a:extLst>
          </p:cNvPr>
          <p:cNvSpPr txBox="1"/>
          <p:nvPr/>
        </p:nvSpPr>
        <p:spPr>
          <a:xfrm>
            <a:off x="5356415" y="1808952"/>
            <a:ext cx="1529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價值主張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EFE7A9C-F4E2-46A1-8993-0F9C89D84D47}"/>
              </a:ext>
            </a:extLst>
          </p:cNvPr>
          <p:cNvSpPr txBox="1"/>
          <p:nvPr/>
        </p:nvSpPr>
        <p:spPr>
          <a:xfrm>
            <a:off x="7598862" y="1808952"/>
            <a:ext cx="1565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顧客關係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97AA83F-2F14-48BF-97A9-E5757460D162}"/>
              </a:ext>
            </a:extLst>
          </p:cNvPr>
          <p:cNvSpPr txBox="1"/>
          <p:nvPr/>
        </p:nvSpPr>
        <p:spPr>
          <a:xfrm>
            <a:off x="10057057" y="1808952"/>
            <a:ext cx="1482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目標客群</a:t>
            </a:r>
            <a:endParaRPr lang="en-US" altLang="zh-TW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BEE166-E976-457E-9092-1249A7B77F71}"/>
              </a:ext>
            </a:extLst>
          </p:cNvPr>
          <p:cNvSpPr txBox="1"/>
          <p:nvPr/>
        </p:nvSpPr>
        <p:spPr>
          <a:xfrm>
            <a:off x="7621121" y="3286642"/>
            <a:ext cx="1519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通路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99F077-4897-44AB-834A-0EB21F055B6A}"/>
              </a:ext>
            </a:extLst>
          </p:cNvPr>
          <p:cNvSpPr txBox="1"/>
          <p:nvPr/>
        </p:nvSpPr>
        <p:spPr>
          <a:xfrm>
            <a:off x="404158" y="5340757"/>
            <a:ext cx="252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成本結構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39AB4C6-45F8-4AFB-8AE9-2D18321D03AA}"/>
              </a:ext>
            </a:extLst>
          </p:cNvPr>
          <p:cNvSpPr txBox="1"/>
          <p:nvPr/>
        </p:nvSpPr>
        <p:spPr>
          <a:xfrm>
            <a:off x="6227309" y="5305237"/>
            <a:ext cx="252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  <a:cs typeface="SetoFont" panose="02000600000000000000" pitchFamily="2" charset="-120"/>
              </a:rPr>
              <a:t>收益流</a:t>
            </a:r>
            <a:endParaRPr lang="zh-TW" altLang="en-US" sz="2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3078526-3EB8-484D-B810-756D73E6E45C}"/>
              </a:ext>
            </a:extLst>
          </p:cNvPr>
          <p:cNvCxnSpPr>
            <a:cxnSpLocks/>
          </p:cNvCxnSpPr>
          <p:nvPr/>
        </p:nvCxnSpPr>
        <p:spPr>
          <a:xfrm>
            <a:off x="2572660" y="1905272"/>
            <a:ext cx="0" cy="306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57F3B80-6E81-4261-A404-219A5A577350}"/>
              </a:ext>
            </a:extLst>
          </p:cNvPr>
          <p:cNvCxnSpPr>
            <a:cxnSpLocks/>
          </p:cNvCxnSpPr>
          <p:nvPr/>
        </p:nvCxnSpPr>
        <p:spPr>
          <a:xfrm>
            <a:off x="4949604" y="1905272"/>
            <a:ext cx="0" cy="306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5608F6-83FF-418D-9B09-996C912E8B14}"/>
              </a:ext>
            </a:extLst>
          </p:cNvPr>
          <p:cNvCxnSpPr>
            <a:cxnSpLocks/>
          </p:cNvCxnSpPr>
          <p:nvPr/>
        </p:nvCxnSpPr>
        <p:spPr>
          <a:xfrm>
            <a:off x="7227232" y="1905272"/>
            <a:ext cx="0" cy="306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32BC43F-36D3-4108-93BB-B01F494779F0}"/>
              </a:ext>
            </a:extLst>
          </p:cNvPr>
          <p:cNvCxnSpPr>
            <a:cxnSpLocks/>
          </p:cNvCxnSpPr>
          <p:nvPr/>
        </p:nvCxnSpPr>
        <p:spPr>
          <a:xfrm>
            <a:off x="9547854" y="1905272"/>
            <a:ext cx="0" cy="3067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D6D1936-EC46-4196-AFCA-7378C52D2F16}"/>
              </a:ext>
            </a:extLst>
          </p:cNvPr>
          <p:cNvCxnSpPr/>
          <p:nvPr/>
        </p:nvCxnSpPr>
        <p:spPr>
          <a:xfrm>
            <a:off x="336000" y="5224122"/>
            <a:ext cx="1152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86447CED-8A07-4297-8158-93F7CFFD166F}"/>
              </a:ext>
            </a:extLst>
          </p:cNvPr>
          <p:cNvCxnSpPr>
            <a:cxnSpLocks/>
          </p:cNvCxnSpPr>
          <p:nvPr/>
        </p:nvCxnSpPr>
        <p:spPr>
          <a:xfrm>
            <a:off x="2795813" y="3174354"/>
            <a:ext cx="198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48729AD0-5C01-4F29-A3D0-5B8858A5C82C}"/>
              </a:ext>
            </a:extLst>
          </p:cNvPr>
          <p:cNvCxnSpPr>
            <a:cxnSpLocks/>
          </p:cNvCxnSpPr>
          <p:nvPr/>
        </p:nvCxnSpPr>
        <p:spPr>
          <a:xfrm>
            <a:off x="7389643" y="3174354"/>
            <a:ext cx="198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98BC0C6-BC54-45ED-8045-A040EA6D4C03}"/>
              </a:ext>
            </a:extLst>
          </p:cNvPr>
          <p:cNvCxnSpPr>
            <a:cxnSpLocks/>
          </p:cNvCxnSpPr>
          <p:nvPr/>
        </p:nvCxnSpPr>
        <p:spPr>
          <a:xfrm>
            <a:off x="6084334" y="5304555"/>
            <a:ext cx="0" cy="126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88D9542-E284-42F7-BF66-96DA67BEB34A}"/>
              </a:ext>
            </a:extLst>
          </p:cNvPr>
          <p:cNvSpPr txBox="1"/>
          <p:nvPr/>
        </p:nvSpPr>
        <p:spPr>
          <a:xfrm>
            <a:off x="5012212" y="2275210"/>
            <a:ext cx="2176378" cy="263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有系統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: 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透過一站式平台整合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ESG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相關資訊。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zh-TW" altLang="en-US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好清晰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: 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建立量化指標及圖像化方式快速得知公司優劣。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zh-TW" altLang="en-US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有效率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: 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利用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AI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聊天機器人有效率地解惑所有疑問。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DB9FEAA9-DF23-4A4A-8705-2B37FB7429AF}"/>
              </a:ext>
            </a:extLst>
          </p:cNvPr>
          <p:cNvSpPr txBox="1"/>
          <p:nvPr/>
        </p:nvSpPr>
        <p:spPr>
          <a:xfrm>
            <a:off x="9710250" y="2275210"/>
            <a:ext cx="217637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投資者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消費者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公司內部人員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EF5D8D7-9420-4E02-9C7A-32A18382EC5B}"/>
              </a:ext>
            </a:extLst>
          </p:cNvPr>
          <p:cNvSpPr txBox="1"/>
          <p:nvPr/>
        </p:nvSpPr>
        <p:spPr>
          <a:xfrm>
            <a:off x="7287973" y="2275210"/>
            <a:ext cx="217637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客製化服務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UI/UX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優化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會員制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CF1F9E2-A4F3-476F-B570-A8C5C8A792F2}"/>
              </a:ext>
            </a:extLst>
          </p:cNvPr>
          <p:cNvSpPr txBox="1"/>
          <p:nvPr/>
        </p:nvSpPr>
        <p:spPr>
          <a:xfrm>
            <a:off x="7287973" y="3757702"/>
            <a:ext cx="217637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新聞媒體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企業合作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行銷廣告投放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F68A4CD-A4D2-4B95-9742-F06743A42ED3}"/>
              </a:ext>
            </a:extLst>
          </p:cNvPr>
          <p:cNvSpPr txBox="1"/>
          <p:nvPr/>
        </p:nvSpPr>
        <p:spPr>
          <a:xfrm>
            <a:off x="2701105" y="2275210"/>
            <a:ext cx="2176378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平台維護、技術開發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市場推廣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數據蒐集與分析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26D455C-764A-4CC9-917D-FAA5C7F10779}"/>
              </a:ext>
            </a:extLst>
          </p:cNvPr>
          <p:cNvSpPr txBox="1"/>
          <p:nvPr/>
        </p:nvSpPr>
        <p:spPr>
          <a:xfrm>
            <a:off x="2716904" y="3757702"/>
            <a:ext cx="2176378" cy="1356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GenAI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開發和維護平台人力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資金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ESG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數據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平台外部形象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E242C5E-E671-4332-B7AC-18FB8E102D70}"/>
              </a:ext>
            </a:extLst>
          </p:cNvPr>
          <p:cNvSpPr txBox="1"/>
          <p:nvPr/>
        </p:nvSpPr>
        <p:spPr>
          <a:xfrm>
            <a:off x="294019" y="2275210"/>
            <a:ext cx="2176378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OpenAI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AWS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Zeabur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證交所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櫃買中心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公開資訊觀測站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透明足跡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0DF39FE-61A0-489F-92B3-B7128620800E}"/>
              </a:ext>
            </a:extLst>
          </p:cNvPr>
          <p:cNvSpPr txBox="1"/>
          <p:nvPr/>
        </p:nvSpPr>
        <p:spPr>
          <a:xfrm>
            <a:off x="2099628" y="5365115"/>
            <a:ext cx="2793654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平台開發、維護、更新成本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行銷費用</a:t>
            </a: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人力成本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API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 </a:t>
            </a: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Token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費用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0ADDFB2-9E8C-44EA-83FA-F747E3C6918B}"/>
              </a:ext>
            </a:extLst>
          </p:cNvPr>
          <p:cNvSpPr txBox="1"/>
          <p:nvPr/>
        </p:nvSpPr>
        <p:spPr>
          <a:xfrm>
            <a:off x="7767678" y="5365115"/>
            <a:ext cx="2793654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會費收入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合作收入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網頁廣告出租收入</a:t>
            </a:r>
            <a:endParaRPr lang="en-US" altLang="zh-TW" sz="1400" dirty="0">
              <a:solidFill>
                <a:srgbClr val="FCE4E9"/>
              </a:solidFill>
              <a:latin typeface="源流明體 SB" panose="02020600000000000000" pitchFamily="18" charset="-120"/>
              <a:ea typeface="源流明體 SB" panose="02020600000000000000" pitchFamily="18" charset="-120"/>
              <a:cs typeface="SetoFont" panose="02000600000000000000" pitchFamily="2" charset="-120"/>
            </a:endParaRPr>
          </a:p>
          <a:p>
            <a:pPr marL="144000" indent="-1440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API</a:t>
            </a:r>
            <a:r>
              <a: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rPr>
              <a:t>使用收入</a:t>
            </a:r>
          </a:p>
        </p:txBody>
      </p:sp>
    </p:spTree>
    <p:extLst>
      <p:ext uri="{BB962C8B-B14F-4D97-AF65-F5344CB8AC3E}">
        <p14:creationId xmlns:p14="http://schemas.microsoft.com/office/powerpoint/2010/main" val="96083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提到永續、</a:t>
            </a:r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ESG..</a:t>
            </a:r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你會想到什麼</a:t>
            </a:r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?</a:t>
            </a:r>
            <a:endParaRPr lang="zh-TW" altLang="en-US" sz="40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2C25AC-C625-49B7-8DF3-6F4FE8BC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314" y="2524264"/>
            <a:ext cx="1800000" cy="180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3CA9484-BB25-43EA-9DF0-ED1463C2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86" y="2524264"/>
            <a:ext cx="1800000" cy="180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3E9371C-C473-48E0-AAE1-56F8BC8B3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314" y="3424264"/>
            <a:ext cx="1221936" cy="122193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837F800E-E802-4EA8-ADA8-4879B8DDC686}"/>
              </a:ext>
            </a:extLst>
          </p:cNvPr>
          <p:cNvSpPr txBox="1"/>
          <p:nvPr/>
        </p:nvSpPr>
        <p:spPr>
          <a:xfrm>
            <a:off x="2131314" y="4931876"/>
            <a:ext cx="3048000" cy="124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永續報告書</a:t>
            </a:r>
            <a:endParaRPr lang="en-US" altLang="zh-TW" sz="32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6161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頁數多、資訊廣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B4B0DF4-6C5A-4CBD-85E3-1A2B76408EB4}"/>
              </a:ext>
            </a:extLst>
          </p:cNvPr>
          <p:cNvSpPr txBox="1"/>
          <p:nvPr/>
        </p:nvSpPr>
        <p:spPr>
          <a:xfrm>
            <a:off x="7012686" y="4931876"/>
            <a:ext cx="3048000" cy="124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媒體新聞</a:t>
            </a:r>
            <a:endParaRPr lang="en-US" altLang="zh-TW" sz="32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6161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準確率難判斷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01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436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2DD23846-4976-41B0-9AFA-38E565DAADFF}"/>
              </a:ext>
            </a:extLst>
          </p:cNvPr>
          <p:cNvSpPr/>
          <p:nvPr/>
        </p:nvSpPr>
        <p:spPr>
          <a:xfrm>
            <a:off x="2294765" y="2663634"/>
            <a:ext cx="900000" cy="900000"/>
          </a:xfrm>
          <a:prstGeom prst="ellipse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27A23DB-4FF1-44C5-93BC-C0F203CCD92B}"/>
              </a:ext>
            </a:extLst>
          </p:cNvPr>
          <p:cNvSpPr/>
          <p:nvPr/>
        </p:nvSpPr>
        <p:spPr>
          <a:xfrm>
            <a:off x="5646000" y="2663634"/>
            <a:ext cx="900000" cy="900000"/>
          </a:xfrm>
          <a:prstGeom prst="ellipse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8B02318-69E4-4558-8C8C-73B860385ED8}"/>
              </a:ext>
            </a:extLst>
          </p:cNvPr>
          <p:cNvSpPr/>
          <p:nvPr/>
        </p:nvSpPr>
        <p:spPr>
          <a:xfrm>
            <a:off x="8997235" y="2663634"/>
            <a:ext cx="900000" cy="900000"/>
          </a:xfrm>
          <a:prstGeom prst="ellipse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痛點分析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02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6C55318-0975-432D-A280-B9439CBA64F9}"/>
              </a:ext>
            </a:extLst>
          </p:cNvPr>
          <p:cNvSpPr txBox="1"/>
          <p:nvPr/>
        </p:nvSpPr>
        <p:spPr>
          <a:xfrm>
            <a:off x="2499360" y="2759691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1</a:t>
            </a:r>
            <a:endParaRPr lang="zh-TW" altLang="en-US" sz="4000" dirty="0">
              <a:solidFill>
                <a:schemeClr val="tx2">
                  <a:lumMod val="75000"/>
                </a:schemeClr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776735-4FE9-4FD6-B276-931E20575C92}"/>
              </a:ext>
            </a:extLst>
          </p:cNvPr>
          <p:cNvSpPr txBox="1"/>
          <p:nvPr/>
        </p:nvSpPr>
        <p:spPr>
          <a:xfrm>
            <a:off x="5847374" y="2759691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2</a:t>
            </a:r>
            <a:endParaRPr lang="zh-TW" altLang="en-US" sz="4000" dirty="0">
              <a:solidFill>
                <a:schemeClr val="tx2">
                  <a:lumMod val="75000"/>
                </a:schemeClr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16ED63-7998-45B6-B6E7-305BAE4540D3}"/>
              </a:ext>
            </a:extLst>
          </p:cNvPr>
          <p:cNvSpPr txBox="1"/>
          <p:nvPr/>
        </p:nvSpPr>
        <p:spPr>
          <a:xfrm>
            <a:off x="9195388" y="2759691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3</a:t>
            </a:r>
            <a:endParaRPr lang="zh-TW" altLang="en-US" sz="4000" dirty="0">
              <a:solidFill>
                <a:schemeClr val="tx2">
                  <a:lumMod val="75000"/>
                </a:schemeClr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4F2A854-C571-4C1E-8EDE-EEE577D0373B}"/>
              </a:ext>
            </a:extLst>
          </p:cNvPr>
          <p:cNvSpPr txBox="1"/>
          <p:nvPr/>
        </p:nvSpPr>
        <p:spPr>
          <a:xfrm>
            <a:off x="1533572" y="4069862"/>
            <a:ext cx="2428828" cy="114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ESG</a:t>
            </a: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資訊過複雜</a:t>
            </a:r>
            <a:endParaRPr lang="en-US" altLang="zh-TW" sz="24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難短時間統整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CEF7CD3-35F7-4D1D-9721-139F10051693}"/>
              </a:ext>
            </a:extLst>
          </p:cNvPr>
          <p:cNvSpPr txBox="1"/>
          <p:nvPr/>
        </p:nvSpPr>
        <p:spPr>
          <a:xfrm>
            <a:off x="4757273" y="4069862"/>
            <a:ext cx="2677454" cy="114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文字資訊難以有效判斷優劣</a:t>
            </a:r>
            <a:endParaRPr lang="en-US" altLang="zh-TW" sz="24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84E578D-DBEF-484E-9DC9-62B34FADB437}"/>
              </a:ext>
            </a:extLst>
          </p:cNvPr>
          <p:cNvSpPr txBox="1"/>
          <p:nvPr/>
        </p:nvSpPr>
        <p:spPr>
          <a:xfrm>
            <a:off x="8105622" y="4069862"/>
            <a:ext cx="2724938" cy="114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產業標準不一</a:t>
            </a:r>
            <a:endParaRPr lang="en-US" altLang="zh-TW" sz="24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重點指標難以判斷</a:t>
            </a:r>
          </a:p>
        </p:txBody>
      </p:sp>
    </p:spTree>
    <p:extLst>
      <p:ext uri="{BB962C8B-B14F-4D97-AF65-F5344CB8AC3E}">
        <p14:creationId xmlns:p14="http://schemas.microsoft.com/office/powerpoint/2010/main" val="381667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A506F22-FFF3-423D-8B46-BBBEF8B82B13}"/>
              </a:ext>
            </a:extLst>
          </p:cNvPr>
          <p:cNvSpPr/>
          <p:nvPr/>
        </p:nvSpPr>
        <p:spPr>
          <a:xfrm>
            <a:off x="1608262" y="2068607"/>
            <a:ext cx="3969578" cy="3969578"/>
          </a:xfrm>
          <a:prstGeom prst="ellipse">
            <a:avLst/>
          </a:prstGeom>
          <a:noFill/>
          <a:ln>
            <a:solidFill>
              <a:srgbClr val="FCE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FC1C5C2-DA48-47C6-8B65-B12095A8C04B}"/>
              </a:ext>
            </a:extLst>
          </p:cNvPr>
          <p:cNvSpPr/>
          <p:nvPr/>
        </p:nvSpPr>
        <p:spPr>
          <a:xfrm>
            <a:off x="7799365" y="2967842"/>
            <a:ext cx="2171110" cy="2171110"/>
          </a:xfrm>
          <a:prstGeom prst="ellipse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5630288-0A65-469C-85F4-A9E2343C8A9F}"/>
              </a:ext>
            </a:extLst>
          </p:cNvPr>
          <p:cNvCxnSpPr>
            <a:cxnSpLocks/>
          </p:cNvCxnSpPr>
          <p:nvPr/>
        </p:nvCxnSpPr>
        <p:spPr>
          <a:xfrm flipH="1">
            <a:off x="7533556" y="2574313"/>
            <a:ext cx="2702727" cy="2958166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提案內容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03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7B3DCE4-7403-49AD-B312-C02605BCA2D1}"/>
              </a:ext>
            </a:extLst>
          </p:cNvPr>
          <p:cNvSpPr txBox="1"/>
          <p:nvPr/>
        </p:nvSpPr>
        <p:spPr>
          <a:xfrm>
            <a:off x="737503" y="5138951"/>
            <a:ext cx="2428828" cy="58695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公司</a:t>
            </a:r>
            <a:r>
              <a:rPr lang="en-US" altLang="zh-TW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ESG</a:t>
            </a: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儀表板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D308797-C2FC-4BA7-8505-D4F1D5A75B41}"/>
              </a:ext>
            </a:extLst>
          </p:cNvPr>
          <p:cNvSpPr txBox="1"/>
          <p:nvPr/>
        </p:nvSpPr>
        <p:spPr>
          <a:xfrm>
            <a:off x="4193688" y="2518179"/>
            <a:ext cx="2677454" cy="58695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產業</a:t>
            </a:r>
            <a:r>
              <a:rPr lang="en-US" altLang="zh-TW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ESG</a:t>
            </a: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儀表板</a:t>
            </a:r>
            <a:endParaRPr lang="en-US" altLang="zh-TW" sz="24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448672D-1FA3-45DF-AE9D-2D309B1ED899}"/>
              </a:ext>
            </a:extLst>
          </p:cNvPr>
          <p:cNvSpPr txBox="1"/>
          <p:nvPr/>
        </p:nvSpPr>
        <p:spPr>
          <a:xfrm>
            <a:off x="7522451" y="3482920"/>
            <a:ext cx="2724938" cy="114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tx2">
                    <a:lumMod val="75000"/>
                  </a:schemeClr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碧綠知音</a:t>
            </a:r>
            <a:endParaRPr lang="en-US" altLang="zh-TW" sz="2400" dirty="0">
              <a:solidFill>
                <a:schemeClr val="tx2">
                  <a:lumMod val="75000"/>
                </a:schemeClr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tx2">
                    <a:lumMod val="75000"/>
                  </a:schemeClr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永續</a:t>
            </a:r>
            <a:r>
              <a:rPr lang="en-US" altLang="zh-TW" sz="2400" dirty="0">
                <a:solidFill>
                  <a:schemeClr val="tx2">
                    <a:lumMod val="75000"/>
                  </a:schemeClr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GPT</a:t>
            </a:r>
            <a:endParaRPr lang="zh-TW" altLang="en-US" sz="2400" dirty="0">
              <a:solidFill>
                <a:schemeClr val="tx2">
                  <a:lumMod val="75000"/>
                </a:schemeClr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80E4CB6-25BF-4250-B6F6-FF3388FD45CB}"/>
              </a:ext>
            </a:extLst>
          </p:cNvPr>
          <p:cNvSpPr/>
          <p:nvPr/>
        </p:nvSpPr>
        <p:spPr>
          <a:xfrm>
            <a:off x="2507496" y="2967842"/>
            <a:ext cx="2171110" cy="2171110"/>
          </a:xfrm>
          <a:prstGeom prst="ellipse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92DAFF4-2BD2-47F9-B1D0-1BDCBA369B8B}"/>
              </a:ext>
            </a:extLst>
          </p:cNvPr>
          <p:cNvSpPr txBox="1"/>
          <p:nvPr/>
        </p:nvSpPr>
        <p:spPr>
          <a:xfrm>
            <a:off x="2254324" y="3482920"/>
            <a:ext cx="2677454" cy="114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tx2">
                    <a:lumMod val="75000"/>
                  </a:schemeClr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視覺化</a:t>
            </a:r>
            <a:endParaRPr lang="en-US" altLang="zh-TW" sz="2400" dirty="0">
              <a:solidFill>
                <a:schemeClr val="tx2">
                  <a:lumMod val="75000"/>
                </a:schemeClr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chemeClr val="tx2">
                    <a:lumMod val="75000"/>
                  </a:schemeClr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ESG</a:t>
            </a:r>
            <a:r>
              <a:rPr lang="zh-TW" altLang="en-US" sz="2400" dirty="0">
                <a:solidFill>
                  <a:schemeClr val="tx2">
                    <a:lumMod val="75000"/>
                  </a:schemeClr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儀表板</a:t>
            </a:r>
            <a:endParaRPr lang="en-US" altLang="zh-TW" sz="2400" dirty="0">
              <a:solidFill>
                <a:schemeClr val="tx2">
                  <a:lumMod val="75000"/>
                </a:schemeClr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507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切入哪個產業 </a:t>
            </a:r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/</a:t>
            </a:r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 服務對象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04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136B70-AD27-4EFA-B78A-B3F818BC0A56}"/>
              </a:ext>
            </a:extLst>
          </p:cNvPr>
          <p:cNvSpPr txBox="1"/>
          <p:nvPr/>
        </p:nvSpPr>
        <p:spPr>
          <a:xfrm>
            <a:off x="4757273" y="4626201"/>
            <a:ext cx="2677454" cy="91672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#</a:t>
            </a:r>
            <a:r>
              <a:rPr lang="zh-TW" altLang="en-US" sz="4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投資人</a:t>
            </a:r>
            <a:endParaRPr lang="en-US" altLang="zh-TW" sz="4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278D65-8272-4F9A-A4AD-DE1A9F1BAF39}"/>
              </a:ext>
            </a:extLst>
          </p:cNvPr>
          <p:cNvSpPr txBox="1"/>
          <p:nvPr/>
        </p:nvSpPr>
        <p:spPr>
          <a:xfrm>
            <a:off x="1618711" y="4626201"/>
            <a:ext cx="2677454" cy="91672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#</a:t>
            </a:r>
            <a:r>
              <a:rPr lang="zh-TW" altLang="en-US" sz="4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百工百業</a:t>
            </a:r>
            <a:endParaRPr lang="en-US" altLang="zh-TW" sz="4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CAE8FC8-BB4E-4219-AECA-AD6F357FE25B}"/>
              </a:ext>
            </a:extLst>
          </p:cNvPr>
          <p:cNvSpPr txBox="1"/>
          <p:nvPr/>
        </p:nvSpPr>
        <p:spPr>
          <a:xfrm>
            <a:off x="7895836" y="4626201"/>
            <a:ext cx="2677454" cy="91672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#</a:t>
            </a:r>
            <a:r>
              <a:rPr lang="zh-TW" altLang="en-US" sz="4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消費者</a:t>
            </a:r>
            <a:endParaRPr lang="en-US" altLang="zh-TW" sz="40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5BAE1A-FA8A-43C4-8564-DD4288E7408F}"/>
              </a:ext>
            </a:extLst>
          </p:cNvPr>
          <p:cNvSpPr txBox="1"/>
          <p:nvPr/>
        </p:nvSpPr>
        <p:spPr>
          <a:xfrm>
            <a:off x="4035552" y="2147823"/>
            <a:ext cx="4120896" cy="75187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與</a:t>
            </a:r>
            <a:r>
              <a:rPr lang="en-US" altLang="zh-TW" sz="3200" dirty="0">
                <a:solidFill>
                  <a:srgbClr val="54C3B0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ESG</a:t>
            </a:r>
            <a:r>
              <a:rPr lang="zh-TW" altLang="en-US" sz="3200" dirty="0">
                <a:solidFill>
                  <a:srgbClr val="54C3B0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、永續</a:t>
            </a:r>
            <a:r>
              <a:rPr lang="zh-TW" altLang="en-US" sz="32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有關</a:t>
            </a:r>
            <a:endParaRPr lang="en-US" altLang="zh-TW" sz="32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296AF64-1ACD-4C42-AD33-100FD7CBA501}"/>
              </a:ext>
            </a:extLst>
          </p:cNvPr>
          <p:cNvCxnSpPr>
            <a:cxnSpLocks/>
          </p:cNvCxnSpPr>
          <p:nvPr/>
        </p:nvCxnSpPr>
        <p:spPr>
          <a:xfrm>
            <a:off x="6096000" y="3235960"/>
            <a:ext cx="0" cy="1083336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1BC9500-214E-4FAC-B0DB-532D079FCFB6}"/>
              </a:ext>
            </a:extLst>
          </p:cNvPr>
          <p:cNvCxnSpPr>
            <a:cxnSpLocks/>
          </p:cNvCxnSpPr>
          <p:nvPr/>
        </p:nvCxnSpPr>
        <p:spPr>
          <a:xfrm>
            <a:off x="2901473" y="3821577"/>
            <a:ext cx="6389055" cy="0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DE5E94A-67E4-4BF2-8C74-377E9618919D}"/>
              </a:ext>
            </a:extLst>
          </p:cNvPr>
          <p:cNvCxnSpPr>
            <a:cxnSpLocks/>
          </p:cNvCxnSpPr>
          <p:nvPr/>
        </p:nvCxnSpPr>
        <p:spPr>
          <a:xfrm>
            <a:off x="2901473" y="3821577"/>
            <a:ext cx="0" cy="497719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0A07A09-1C2E-4C53-B228-D232C125BE0A}"/>
              </a:ext>
            </a:extLst>
          </p:cNvPr>
          <p:cNvCxnSpPr>
            <a:cxnSpLocks/>
          </p:cNvCxnSpPr>
          <p:nvPr/>
        </p:nvCxnSpPr>
        <p:spPr>
          <a:xfrm>
            <a:off x="9286241" y="3821577"/>
            <a:ext cx="0" cy="497719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6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Demo Time</a:t>
            </a:r>
            <a:endParaRPr lang="zh-TW" altLang="en-US" sz="4000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05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pic>
        <p:nvPicPr>
          <p:cNvPr id="2" name="碧綠知音DEMO影片(60FPS)">
            <a:hlinkClick r:id="" action="ppaction://media"/>
            <a:extLst>
              <a:ext uri="{FF2B5EF4-FFF2-40B4-BE49-F238E27FC236}">
                <a16:creationId xmlns:a16="http://schemas.microsoft.com/office/drawing/2014/main" id="{1F753F40-1D98-4747-A380-C1E48670F4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8132" y="1753060"/>
            <a:ext cx="8555736" cy="4812602"/>
          </a:xfrm>
          <a:prstGeom prst="rect">
            <a:avLst/>
          </a:prstGeom>
        </p:spPr>
      </p:pic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77E3AC7B-FFAF-4481-AD31-930D523D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06" y="575676"/>
            <a:ext cx="812292" cy="8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系統架構圖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06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A846280-DAD5-4AE0-BCFB-A61B0CD276B6}"/>
              </a:ext>
            </a:extLst>
          </p:cNvPr>
          <p:cNvGrpSpPr/>
          <p:nvPr/>
        </p:nvGrpSpPr>
        <p:grpSpPr>
          <a:xfrm>
            <a:off x="834724" y="2229977"/>
            <a:ext cx="10522552" cy="4074229"/>
            <a:chOff x="893184" y="2229977"/>
            <a:chExt cx="10522552" cy="4074229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355D6B7C-F80D-484A-8FE7-A1B8CE231027}"/>
                </a:ext>
              </a:extLst>
            </p:cNvPr>
            <p:cNvGrpSpPr/>
            <p:nvPr/>
          </p:nvGrpSpPr>
          <p:grpSpPr>
            <a:xfrm>
              <a:off x="893184" y="2229977"/>
              <a:ext cx="2810136" cy="1929384"/>
              <a:chOff x="893184" y="2229977"/>
              <a:chExt cx="2810136" cy="1929384"/>
            </a:xfrm>
          </p:grpSpPr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4F24EED0-0D76-48C0-8753-2A71A7ADE1EC}"/>
                  </a:ext>
                </a:extLst>
              </p:cNvPr>
              <p:cNvSpPr/>
              <p:nvPr/>
            </p:nvSpPr>
            <p:spPr>
              <a:xfrm>
                <a:off x="893184" y="2229977"/>
                <a:ext cx="2810136" cy="1929384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591718A-3C33-477D-B107-52AE6012915B}"/>
                  </a:ext>
                </a:extLst>
              </p:cNvPr>
              <p:cNvSpPr txBox="1"/>
              <p:nvPr/>
            </p:nvSpPr>
            <p:spPr>
              <a:xfrm>
                <a:off x="1023271" y="2331140"/>
                <a:ext cx="14009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Database</a:t>
                </a:r>
                <a:endPara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1C2A19E1-A215-4DD3-96CE-D4EB9EB7B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9916" y="2371250"/>
                <a:ext cx="718801" cy="720000"/>
              </a:xfrm>
              <a:prstGeom prst="rect">
                <a:avLst/>
              </a:prstGeom>
            </p:spPr>
          </p:pic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021A251F-13A5-4E88-A68B-412CB8571BBD}"/>
                  </a:ext>
                </a:extLst>
              </p:cNvPr>
              <p:cNvSpPr txBox="1"/>
              <p:nvPr/>
            </p:nvSpPr>
            <p:spPr>
              <a:xfrm>
                <a:off x="1207549" y="3080672"/>
                <a:ext cx="2176378" cy="704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ESG</a:t>
                </a: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指標資料庫</a:t>
                </a:r>
                <a:endPara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endParaRP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永續報告書資料庫</a:t>
                </a: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178B0C6A-F07A-4616-AB1E-9B447EFB3FC9}"/>
                </a:ext>
              </a:extLst>
            </p:cNvPr>
            <p:cNvGrpSpPr/>
            <p:nvPr/>
          </p:nvGrpSpPr>
          <p:grpSpPr>
            <a:xfrm>
              <a:off x="893184" y="4374822"/>
              <a:ext cx="2810136" cy="1929384"/>
              <a:chOff x="893184" y="4374822"/>
              <a:chExt cx="2810136" cy="1929384"/>
            </a:xfrm>
          </p:grpSpPr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51B89912-F266-4917-BB86-289C3DCE7368}"/>
                  </a:ext>
                </a:extLst>
              </p:cNvPr>
              <p:cNvSpPr/>
              <p:nvPr/>
            </p:nvSpPr>
            <p:spPr>
              <a:xfrm>
                <a:off x="893184" y="4374822"/>
                <a:ext cx="2810136" cy="1929384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1B91A4C-B694-437B-946E-E5370DB8A01A}"/>
                  </a:ext>
                </a:extLst>
              </p:cNvPr>
              <p:cNvSpPr txBox="1"/>
              <p:nvPr/>
            </p:nvSpPr>
            <p:spPr>
              <a:xfrm>
                <a:off x="1050431" y="4473306"/>
                <a:ext cx="12274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OpenAI</a:t>
                </a:r>
                <a:endPara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7730915B-6C75-41D5-8610-D9C956FDE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9479" y="4494053"/>
                <a:ext cx="619673" cy="630000"/>
              </a:xfrm>
              <a:prstGeom prst="rect">
                <a:avLst/>
              </a:prstGeom>
            </p:spPr>
          </p:pic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3E1C1094-EC26-4E33-8928-7264FA5364AE}"/>
                  </a:ext>
                </a:extLst>
              </p:cNvPr>
              <p:cNvSpPr txBox="1"/>
              <p:nvPr/>
            </p:nvSpPr>
            <p:spPr>
              <a:xfrm>
                <a:off x="1207549" y="5362110"/>
                <a:ext cx="2176378" cy="704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ChatGPT4 API</a:t>
                </a: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向量資料庫 </a:t>
                </a:r>
                <a:r>
                  <a:rPr lang="en-US" altLang="zh-TW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/</a:t>
                </a: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 </a:t>
                </a:r>
                <a:r>
                  <a:rPr lang="en-US" altLang="zh-TW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RAG</a:t>
                </a: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模組</a:t>
                </a: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DA08385-0AA1-4293-BE02-CC77432292E9}"/>
                </a:ext>
              </a:extLst>
            </p:cNvPr>
            <p:cNvGrpSpPr/>
            <p:nvPr/>
          </p:nvGrpSpPr>
          <p:grpSpPr>
            <a:xfrm>
              <a:off x="4925932" y="2731250"/>
              <a:ext cx="2631600" cy="2856222"/>
              <a:chOff x="4780200" y="2731250"/>
              <a:chExt cx="2631600" cy="2856222"/>
            </a:xfrm>
          </p:grpSpPr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E881DC01-F647-4166-9B21-88A0ECD5DB9E}"/>
                  </a:ext>
                </a:extLst>
              </p:cNvPr>
              <p:cNvSpPr/>
              <p:nvPr/>
            </p:nvSpPr>
            <p:spPr>
              <a:xfrm>
                <a:off x="4780200" y="2731250"/>
                <a:ext cx="2631600" cy="2856222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E4A4FAF-2A33-43C4-BECD-3FDDBC73AACB}"/>
                  </a:ext>
                </a:extLst>
              </p:cNvPr>
              <p:cNvSpPr txBox="1"/>
              <p:nvPr/>
            </p:nvSpPr>
            <p:spPr>
              <a:xfrm>
                <a:off x="4855303" y="2924448"/>
                <a:ext cx="1483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Back-End</a:t>
                </a:r>
                <a:endPara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8640807-3373-4276-A2F9-AD5E09BFD7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5510" y="2924448"/>
                <a:ext cx="651029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733796B-C50F-4CEB-A12F-4082593490B7}"/>
                  </a:ext>
                </a:extLst>
              </p:cNvPr>
              <p:cNvSpPr txBox="1"/>
              <p:nvPr/>
            </p:nvSpPr>
            <p:spPr>
              <a:xfrm>
                <a:off x="4994910" y="3837646"/>
                <a:ext cx="2176378" cy="1350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爬蟲模組</a:t>
                </a:r>
                <a:endPara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endParaRP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資料庫</a:t>
                </a:r>
                <a:r>
                  <a:rPr lang="en-US" altLang="zh-TW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CRUD</a:t>
                </a: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模組</a:t>
                </a:r>
                <a:endPara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endParaRP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AI</a:t>
                </a: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串接模組</a:t>
                </a:r>
                <a:endPara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endParaRP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網頁應用框架模組</a:t>
                </a: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975FF58F-3B22-4E55-99AE-6A24FCED8B3C}"/>
                </a:ext>
              </a:extLst>
            </p:cNvPr>
            <p:cNvGrpSpPr/>
            <p:nvPr/>
          </p:nvGrpSpPr>
          <p:grpSpPr>
            <a:xfrm>
              <a:off x="8785146" y="2731250"/>
              <a:ext cx="2630590" cy="2856222"/>
              <a:chOff x="8911105" y="2731250"/>
              <a:chExt cx="2630590" cy="2856222"/>
            </a:xfrm>
          </p:grpSpPr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0D30AB6E-23D7-42BE-97EE-D9D82D86D20B}"/>
                  </a:ext>
                </a:extLst>
              </p:cNvPr>
              <p:cNvSpPr/>
              <p:nvPr/>
            </p:nvSpPr>
            <p:spPr>
              <a:xfrm>
                <a:off x="8911105" y="2731250"/>
                <a:ext cx="2630590" cy="2856222"/>
              </a:xfrm>
              <a:prstGeom prst="roundRect">
                <a:avLst/>
              </a:prstGeom>
              <a:noFill/>
              <a:ln w="28575">
                <a:solidFill>
                  <a:srgbClr val="FCE4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3A5D26D-92E6-434E-A7F3-9D31C7D0CAB9}"/>
                  </a:ext>
                </a:extLst>
              </p:cNvPr>
              <p:cNvSpPr txBox="1"/>
              <p:nvPr/>
            </p:nvSpPr>
            <p:spPr>
              <a:xfrm>
                <a:off x="9023690" y="2924448"/>
                <a:ext cx="1567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CE4E9"/>
                    </a:solidFill>
                    <a:latin typeface="源流明體 B" panose="02020700000000000000" pitchFamily="18" charset="-120"/>
                    <a:ea typeface="源流明體 B" panose="02020700000000000000" pitchFamily="18" charset="-120"/>
                  </a:rPr>
                  <a:t>Front-End</a:t>
                </a:r>
                <a:endParaRPr lang="zh-TW" altLang="en-US" sz="2000" dirty="0">
                  <a:solidFill>
                    <a:srgbClr val="FCE4E9"/>
                  </a:solidFill>
                  <a:latin typeface="源流明體 B" panose="02020700000000000000" pitchFamily="18" charset="-120"/>
                  <a:ea typeface="源流明體 B" panose="02020700000000000000" pitchFamily="18" charset="-120"/>
                </a:endParaRPr>
              </a:p>
            </p:txBody>
          </p: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DD28FAF2-AE31-4BA4-9930-0F6553AB6E7E}"/>
                  </a:ext>
                </a:extLst>
              </p:cNvPr>
              <p:cNvGrpSpPr/>
              <p:nvPr/>
            </p:nvGrpSpPr>
            <p:grpSpPr>
              <a:xfrm>
                <a:off x="10714500" y="2965789"/>
                <a:ext cx="720000" cy="717538"/>
                <a:chOff x="10938816" y="3349768"/>
                <a:chExt cx="720000" cy="717538"/>
              </a:xfrm>
            </p:grpSpPr>
            <p:pic>
              <p:nvPicPr>
                <p:cNvPr id="41" name="圖片 40">
                  <a:extLst>
                    <a:ext uri="{FF2B5EF4-FFF2-40B4-BE49-F238E27FC236}">
                      <a16:creationId xmlns:a16="http://schemas.microsoft.com/office/drawing/2014/main" id="{E6412CD7-61E5-4F41-A0BB-BE872F1060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63816" y="3797306"/>
                  <a:ext cx="270000" cy="270000"/>
                </a:xfrm>
                <a:prstGeom prst="rect">
                  <a:avLst/>
                </a:prstGeom>
              </p:spPr>
            </p:pic>
            <p:pic>
              <p:nvPicPr>
                <p:cNvPr id="42" name="圖片 41">
                  <a:extLst>
                    <a:ext uri="{FF2B5EF4-FFF2-40B4-BE49-F238E27FC236}">
                      <a16:creationId xmlns:a16="http://schemas.microsoft.com/office/drawing/2014/main" id="{C261FD4F-F679-490B-93DF-CF7C0176E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38816" y="3349768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43" name="圖片 42">
                  <a:extLst>
                    <a:ext uri="{FF2B5EF4-FFF2-40B4-BE49-F238E27FC236}">
                      <a16:creationId xmlns:a16="http://schemas.microsoft.com/office/drawing/2014/main" id="{6E52F00A-EC76-480A-8A92-4E50734B4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98816" y="3349768"/>
                  <a:ext cx="360000" cy="360000"/>
                </a:xfrm>
                <a:prstGeom prst="rect">
                  <a:avLst/>
                </a:prstGeom>
              </p:spPr>
            </p:pic>
          </p:grp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93A11D6-2611-4F09-96ED-6092E716E97B}"/>
                  </a:ext>
                </a:extLst>
              </p:cNvPr>
              <p:cNvSpPr txBox="1"/>
              <p:nvPr/>
            </p:nvSpPr>
            <p:spPr>
              <a:xfrm>
                <a:off x="9138211" y="3837646"/>
                <a:ext cx="2176378" cy="704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互動式網頁呈現</a:t>
                </a:r>
                <a:endPara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endParaRPr>
              </a:p>
              <a:p>
                <a:pPr marL="144000" indent="-144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400" dirty="0">
                    <a:solidFill>
                      <a:srgbClr val="FCE4E9"/>
                    </a:solidFill>
                    <a:latin typeface="源流明體 SB" panose="02020600000000000000" pitchFamily="18" charset="-120"/>
                    <a:ea typeface="源流明體 SB" panose="02020600000000000000" pitchFamily="18" charset="-120"/>
                    <a:cs typeface="SetoFont" panose="02000600000000000000" pitchFamily="2" charset="-120"/>
                  </a:rPr>
                  <a:t>用戶請求實現</a:t>
                </a:r>
                <a:endPara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endParaRPr>
              </a:p>
            </p:txBody>
          </p:sp>
        </p:grp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AA8B5E1F-DA07-4A3F-BBBD-6EA58886C0CC}"/>
                </a:ext>
              </a:extLst>
            </p:cNvPr>
            <p:cNvCxnSpPr>
              <a:cxnSpLocks/>
            </p:cNvCxnSpPr>
            <p:nvPr/>
          </p:nvCxnSpPr>
          <p:spPr>
            <a:xfrm>
              <a:off x="7557532" y="4374822"/>
              <a:ext cx="1213200" cy="0"/>
            </a:xfrm>
            <a:prstGeom prst="straightConnector1">
              <a:avLst/>
            </a:prstGeom>
            <a:ln w="19050">
              <a:solidFill>
                <a:srgbClr val="FCE4E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92D015F0-A241-43D6-94A2-91DE30A7E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532" y="4052254"/>
              <a:ext cx="1213200" cy="0"/>
            </a:xfrm>
            <a:prstGeom prst="straightConnector1">
              <a:avLst/>
            </a:prstGeom>
            <a:ln w="19050">
              <a:solidFill>
                <a:srgbClr val="FCE4E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D9C6543D-56EC-47E9-95AD-F84E35898C47}"/>
                </a:ext>
              </a:extLst>
            </p:cNvPr>
            <p:cNvSpPr txBox="1"/>
            <p:nvPr/>
          </p:nvSpPr>
          <p:spPr>
            <a:xfrm>
              <a:off x="7535930" y="4389613"/>
              <a:ext cx="13031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Response</a:t>
              </a:r>
              <a:endPara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9A3510CC-E193-4089-9D53-227EAC0A47BD}"/>
                </a:ext>
              </a:extLst>
            </p:cNvPr>
            <p:cNvSpPr txBox="1"/>
            <p:nvPr/>
          </p:nvSpPr>
          <p:spPr>
            <a:xfrm>
              <a:off x="7512578" y="3729687"/>
              <a:ext cx="13031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Request</a:t>
              </a:r>
              <a:endPara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</p:txBody>
        </p: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1BBB9B64-82FC-4C9C-BC2A-92E0650F6F27}"/>
                </a:ext>
              </a:extLst>
            </p:cNvPr>
            <p:cNvCxnSpPr>
              <a:cxnSpLocks/>
            </p:cNvCxnSpPr>
            <p:nvPr/>
          </p:nvCxnSpPr>
          <p:spPr>
            <a:xfrm>
              <a:off x="3712308" y="3721415"/>
              <a:ext cx="1213624" cy="0"/>
            </a:xfrm>
            <a:prstGeom prst="straightConnector1">
              <a:avLst/>
            </a:prstGeom>
            <a:ln w="19050">
              <a:solidFill>
                <a:srgbClr val="FCE4E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CD6FBE46-1EBF-4F4D-B2B3-8A381DD35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2308" y="3398847"/>
              <a:ext cx="1213624" cy="0"/>
            </a:xfrm>
            <a:prstGeom prst="straightConnector1">
              <a:avLst/>
            </a:prstGeom>
            <a:ln w="19050">
              <a:solidFill>
                <a:srgbClr val="FCE4E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8191172F-A40A-4051-86B2-736326328659}"/>
                </a:ext>
              </a:extLst>
            </p:cNvPr>
            <p:cNvSpPr txBox="1"/>
            <p:nvPr/>
          </p:nvSpPr>
          <p:spPr>
            <a:xfrm>
              <a:off x="3663072" y="3736206"/>
              <a:ext cx="13031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Response</a:t>
              </a:r>
              <a:endPara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99693F23-CD42-475F-BA09-F220DD868CB6}"/>
                </a:ext>
              </a:extLst>
            </p:cNvPr>
            <p:cNvSpPr txBox="1"/>
            <p:nvPr/>
          </p:nvSpPr>
          <p:spPr>
            <a:xfrm>
              <a:off x="3663072" y="3076280"/>
              <a:ext cx="13031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CRUD</a:t>
              </a:r>
              <a:endPara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</p:txBody>
        </p: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EBEF35A2-2C22-4265-AA27-B623CE8D694E}"/>
                </a:ext>
              </a:extLst>
            </p:cNvPr>
            <p:cNvCxnSpPr>
              <a:cxnSpLocks/>
            </p:cNvCxnSpPr>
            <p:nvPr/>
          </p:nvCxnSpPr>
          <p:spPr>
            <a:xfrm>
              <a:off x="3712308" y="5118441"/>
              <a:ext cx="1213624" cy="0"/>
            </a:xfrm>
            <a:prstGeom prst="straightConnector1">
              <a:avLst/>
            </a:prstGeom>
            <a:ln w="19050">
              <a:solidFill>
                <a:srgbClr val="FCE4E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6D23536D-9ECF-4B99-9437-A4226C219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2308" y="4795873"/>
              <a:ext cx="1213624" cy="0"/>
            </a:xfrm>
            <a:prstGeom prst="straightConnector1">
              <a:avLst/>
            </a:prstGeom>
            <a:ln w="19050">
              <a:solidFill>
                <a:srgbClr val="FCE4E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87302885-D175-4FB9-92F2-301411314577}"/>
                </a:ext>
              </a:extLst>
            </p:cNvPr>
            <p:cNvSpPr txBox="1"/>
            <p:nvPr/>
          </p:nvSpPr>
          <p:spPr>
            <a:xfrm>
              <a:off x="3663072" y="5133232"/>
              <a:ext cx="13031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Response</a:t>
              </a:r>
              <a:endPara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E544BEDA-C8FD-4C4F-94A7-DA57D380A428}"/>
                </a:ext>
              </a:extLst>
            </p:cNvPr>
            <p:cNvSpPr txBox="1"/>
            <p:nvPr/>
          </p:nvSpPr>
          <p:spPr>
            <a:xfrm>
              <a:off x="3663072" y="4473306"/>
              <a:ext cx="13031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CE4E9"/>
                  </a:solidFill>
                  <a:latin typeface="源流明體 SB" panose="02020600000000000000" pitchFamily="18" charset="-120"/>
                  <a:ea typeface="源流明體 SB" panose="02020600000000000000" pitchFamily="18" charset="-120"/>
                  <a:cs typeface="SetoFont" panose="02000600000000000000" pitchFamily="2" charset="-120"/>
                </a:rPr>
                <a:t>Request</a:t>
              </a:r>
              <a:endParaRPr lang="zh-TW" altLang="en-US" sz="1400" dirty="0">
                <a:solidFill>
                  <a:srgbClr val="FCE4E9"/>
                </a:solidFill>
                <a:latin typeface="源流明體 SB" panose="02020600000000000000" pitchFamily="18" charset="-120"/>
                <a:ea typeface="源流明體 SB" panose="02020600000000000000" pitchFamily="18" charset="-120"/>
                <a:cs typeface="SetoFont" panose="02000600000000000000" pitchFamily="2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713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對比分析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07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7DBF2A6-731F-4731-8F45-6D22D42D7E3C}"/>
              </a:ext>
            </a:extLst>
          </p:cNvPr>
          <p:cNvSpPr/>
          <p:nvPr/>
        </p:nvSpPr>
        <p:spPr>
          <a:xfrm>
            <a:off x="1432774" y="2554303"/>
            <a:ext cx="4465106" cy="3483864"/>
          </a:xfrm>
          <a:prstGeom prst="round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FAC24B0-A1F4-4329-AA81-8C0732EFD06D}"/>
              </a:ext>
            </a:extLst>
          </p:cNvPr>
          <p:cNvSpPr txBox="1"/>
          <p:nvPr/>
        </p:nvSpPr>
        <p:spPr>
          <a:xfrm>
            <a:off x="4757273" y="1804068"/>
            <a:ext cx="2677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公司</a:t>
            </a:r>
            <a:r>
              <a:rPr lang="en-US" altLang="zh-TW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ESG</a:t>
            </a: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儀表板</a:t>
            </a:r>
            <a:endParaRPr lang="en-US" altLang="zh-TW" sz="24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5A9199-DB05-42F9-806D-AA4748882B0E}"/>
              </a:ext>
            </a:extLst>
          </p:cNvPr>
          <p:cNvSpPr/>
          <p:nvPr/>
        </p:nvSpPr>
        <p:spPr>
          <a:xfrm rot="20219418">
            <a:off x="956822" y="2698971"/>
            <a:ext cx="3230273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B446B40-60AE-49FC-A2D3-41D2518D621D}"/>
              </a:ext>
            </a:extLst>
          </p:cNvPr>
          <p:cNvSpPr/>
          <p:nvPr/>
        </p:nvSpPr>
        <p:spPr>
          <a:xfrm>
            <a:off x="6673543" y="2554303"/>
            <a:ext cx="4465106" cy="3483864"/>
          </a:xfrm>
          <a:prstGeom prst="round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84AA521-205A-4D30-AC00-BA5146604077}"/>
              </a:ext>
            </a:extLst>
          </p:cNvPr>
          <p:cNvSpPr/>
          <p:nvPr/>
        </p:nvSpPr>
        <p:spPr>
          <a:xfrm rot="20219418">
            <a:off x="6197591" y="2698971"/>
            <a:ext cx="3230273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2D7B944-5688-49E1-BA01-1B70C29CEFB2}"/>
              </a:ext>
            </a:extLst>
          </p:cNvPr>
          <p:cNvSpPr txBox="1"/>
          <p:nvPr/>
        </p:nvSpPr>
        <p:spPr>
          <a:xfrm rot="20220000">
            <a:off x="903822" y="2866319"/>
            <a:ext cx="267745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Before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F54A44-1203-4D76-8DCD-38CAD0B81509}"/>
              </a:ext>
            </a:extLst>
          </p:cNvPr>
          <p:cNvSpPr txBox="1"/>
          <p:nvPr/>
        </p:nvSpPr>
        <p:spPr>
          <a:xfrm rot="20220000">
            <a:off x="6154002" y="2866319"/>
            <a:ext cx="267745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After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52989C2-CB96-43E9-9B83-6E48C648F317}"/>
              </a:ext>
            </a:extLst>
          </p:cNvPr>
          <p:cNvSpPr txBox="1"/>
          <p:nvPr/>
        </p:nvSpPr>
        <p:spPr>
          <a:xfrm>
            <a:off x="1740084" y="3631042"/>
            <a:ext cx="3850486" cy="212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無法透過永續報告書正確判斷公司永續面好壞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難以過濾較適合的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ESG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報導平台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無法快速得知該公司證券是否有被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ESG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相關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ETF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納入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976F21B-55DB-490B-AEC8-9739B1FC0A90}"/>
              </a:ext>
            </a:extLst>
          </p:cNvPr>
          <p:cNvSpPr txBox="1"/>
          <p:nvPr/>
        </p:nvSpPr>
        <p:spPr>
          <a:xfrm>
            <a:off x="6986149" y="3631042"/>
            <a:ext cx="3850486" cy="212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透過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ESG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量化指標，快速得知公司永續面好壞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導入專業化永續新聞平台，統整個別公司正確新聞資訊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清楚標註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ESG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投資組合內容</a:t>
            </a:r>
          </a:p>
        </p:txBody>
      </p:sp>
    </p:spTree>
    <p:extLst>
      <p:ext uri="{BB962C8B-B14F-4D97-AF65-F5344CB8AC3E}">
        <p14:creationId xmlns:p14="http://schemas.microsoft.com/office/powerpoint/2010/main" val="391118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7D2EE9F-F887-434E-8A48-2EC050F5F880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DB405-FD7E-4D7B-86C8-BFA89EA33D2F}"/>
              </a:ext>
            </a:extLst>
          </p:cNvPr>
          <p:cNvSpPr/>
          <p:nvPr/>
        </p:nvSpPr>
        <p:spPr>
          <a:xfrm>
            <a:off x="1664158" y="502920"/>
            <a:ext cx="8863684" cy="957804"/>
          </a:xfrm>
          <a:prstGeom prst="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CDB4EB-BFB8-4660-91E5-1DFFBF455069}"/>
              </a:ext>
            </a:extLst>
          </p:cNvPr>
          <p:cNvSpPr txBox="1"/>
          <p:nvPr/>
        </p:nvSpPr>
        <p:spPr>
          <a:xfrm>
            <a:off x="1769706" y="627879"/>
            <a:ext cx="865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對比分析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190265B-B41A-468F-8184-C1F32C0F34F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95094" cy="981822"/>
          </a:xfrm>
          <a:prstGeom prst="line">
            <a:avLst/>
          </a:prstGeom>
          <a:ln w="19050">
            <a:solidFill>
              <a:srgbClr val="FCE4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9669F64-B08C-420D-A2CA-53409A1660A5}"/>
              </a:ext>
            </a:extLst>
          </p:cNvPr>
          <p:cNvSpPr txBox="1"/>
          <p:nvPr/>
        </p:nvSpPr>
        <p:spPr>
          <a:xfrm>
            <a:off x="73853" y="111953"/>
            <a:ext cx="50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08</a:t>
            </a:r>
            <a:endParaRPr lang="zh-TW" altLang="en-US" sz="4000" dirty="0">
              <a:solidFill>
                <a:srgbClr val="FCE4E9"/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769910B-FB9F-4837-AF25-FD565355DB22}"/>
              </a:ext>
            </a:extLst>
          </p:cNvPr>
          <p:cNvSpPr/>
          <p:nvPr/>
        </p:nvSpPr>
        <p:spPr>
          <a:xfrm>
            <a:off x="1432774" y="2554303"/>
            <a:ext cx="4465106" cy="3483864"/>
          </a:xfrm>
          <a:prstGeom prst="round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800768-A69E-42E9-9963-5A3A317AF744}"/>
              </a:ext>
            </a:extLst>
          </p:cNvPr>
          <p:cNvSpPr txBox="1"/>
          <p:nvPr/>
        </p:nvSpPr>
        <p:spPr>
          <a:xfrm>
            <a:off x="4419600" y="1804068"/>
            <a:ext cx="33528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百工百業</a:t>
            </a:r>
            <a:r>
              <a:rPr lang="en-US" altLang="zh-TW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ESG</a:t>
            </a:r>
            <a:r>
              <a:rPr lang="zh-TW" altLang="en-US" sz="24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儀表板</a:t>
            </a:r>
            <a:endParaRPr lang="en-US" altLang="zh-TW" sz="2400" dirty="0">
              <a:solidFill>
                <a:srgbClr val="FCE4E9"/>
              </a:solidFill>
              <a:latin typeface="源流明體 H" panose="02020900000000000000" pitchFamily="18" charset="-120"/>
              <a:ea typeface="源流明體 H" panose="020209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335FC6-F2F0-42AE-AF4B-A4F8C06C8E65}"/>
              </a:ext>
            </a:extLst>
          </p:cNvPr>
          <p:cNvSpPr/>
          <p:nvPr/>
        </p:nvSpPr>
        <p:spPr>
          <a:xfrm rot="20219418">
            <a:off x="956822" y="2698971"/>
            <a:ext cx="3230273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1C774C0-46BC-41A0-91A9-17F4159C6CAC}"/>
              </a:ext>
            </a:extLst>
          </p:cNvPr>
          <p:cNvSpPr/>
          <p:nvPr/>
        </p:nvSpPr>
        <p:spPr>
          <a:xfrm>
            <a:off x="6673543" y="2554303"/>
            <a:ext cx="4465106" cy="3483864"/>
          </a:xfrm>
          <a:prstGeom prst="roundRect">
            <a:avLst/>
          </a:prstGeom>
          <a:solidFill>
            <a:srgbClr val="FC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7702B5-9C82-4B5D-A963-76E04833DA93}"/>
              </a:ext>
            </a:extLst>
          </p:cNvPr>
          <p:cNvSpPr/>
          <p:nvPr/>
        </p:nvSpPr>
        <p:spPr>
          <a:xfrm rot="20219418">
            <a:off x="6197591" y="2698971"/>
            <a:ext cx="3230273" cy="4616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BC96E0-EAB3-476C-9488-6A4298A04A50}"/>
              </a:ext>
            </a:extLst>
          </p:cNvPr>
          <p:cNvSpPr txBox="1"/>
          <p:nvPr/>
        </p:nvSpPr>
        <p:spPr>
          <a:xfrm rot="20220000">
            <a:off x="903822" y="2866319"/>
            <a:ext cx="267745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Before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5D1813-FAE8-4E4B-8858-32AD3110F330}"/>
              </a:ext>
            </a:extLst>
          </p:cNvPr>
          <p:cNvSpPr txBox="1"/>
          <p:nvPr/>
        </p:nvSpPr>
        <p:spPr>
          <a:xfrm rot="20220000">
            <a:off x="6154002" y="2866319"/>
            <a:ext cx="267745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solidFill>
                  <a:srgbClr val="FCE4E9"/>
                </a:solidFill>
                <a:latin typeface="源流明體 H" panose="02020900000000000000" pitchFamily="18" charset="-120"/>
                <a:ea typeface="源流明體 H" panose="02020900000000000000" pitchFamily="18" charset="-120"/>
              </a:rPr>
              <a:t>After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58FBBF5-1E4D-47EC-90C4-46A189C4F908}"/>
              </a:ext>
            </a:extLst>
          </p:cNvPr>
          <p:cNvSpPr txBox="1"/>
          <p:nvPr/>
        </p:nvSpPr>
        <p:spPr>
          <a:xfrm>
            <a:off x="1740084" y="3631042"/>
            <a:ext cx="3850486" cy="212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公司難在產業內找到永續定位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投資人針對產業進行投資時，難掌握產業內公司在永續面的前景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企業落實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ESG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時難找到實際方向，無法找到產業專注指標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1A2D7A1-1F69-4F37-9391-AB8A7098CBDE}"/>
              </a:ext>
            </a:extLst>
          </p:cNvPr>
          <p:cNvSpPr txBox="1"/>
          <p:nvPr/>
        </p:nvSpPr>
        <p:spPr>
          <a:xfrm>
            <a:off x="6986149" y="3631042"/>
            <a:ext cx="3850486" cy="212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透過產業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ESG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量化比較，得知公司在產業中永續排名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視覺化產業內公司的三率成長率，得知公司是否能永續經營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源流明體 B" panose="02020700000000000000" pitchFamily="18" charset="-120"/>
              <a:ea typeface="源流明體 B" panose="020207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透過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AI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  <a:latin typeface="源流明體 B" panose="02020700000000000000" pitchFamily="18" charset="-120"/>
                <a:ea typeface="源流明體 B" panose="02020700000000000000" pitchFamily="18" charset="-120"/>
              </a:rPr>
              <a:t>提供特別指標協助決策</a:t>
            </a:r>
          </a:p>
        </p:txBody>
      </p:sp>
    </p:spTree>
    <p:extLst>
      <p:ext uri="{BB962C8B-B14F-4D97-AF65-F5344CB8AC3E}">
        <p14:creationId xmlns:p14="http://schemas.microsoft.com/office/powerpoint/2010/main" val="315945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1119</Words>
  <Application>Microsoft Office PowerPoint</Application>
  <PresentationFormat>寬螢幕</PresentationFormat>
  <Paragraphs>291</Paragraphs>
  <Slides>17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Calibri</vt:lpstr>
      <vt:lpstr>源流明體 H</vt:lpstr>
      <vt:lpstr>源流明體 SB</vt:lpstr>
      <vt:lpstr>Arial</vt:lpstr>
      <vt:lpstr>源流明體 B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守恩 余</dc:creator>
  <cp:lastModifiedBy>守恩 余</cp:lastModifiedBy>
  <cp:revision>107</cp:revision>
  <dcterms:created xsi:type="dcterms:W3CDTF">2024-05-29T08:14:43Z</dcterms:created>
  <dcterms:modified xsi:type="dcterms:W3CDTF">2024-06-04T07:29:35Z</dcterms:modified>
</cp:coreProperties>
</file>